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70" r:id="rId4"/>
    <p:sldMasterId id="214748367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Lst>
  <p:sldSz cy="5143500" cx="9144000"/>
  <p:notesSz cx="6858000" cy="9144000"/>
  <p:embeddedFontLst>
    <p:embeddedFont>
      <p:font typeface="Raleway"/>
      <p:regular r:id="rId33"/>
      <p:bold r:id="rId34"/>
      <p:italic r:id="rId35"/>
      <p:boldItalic r:id="rId36"/>
    </p:embeddedFont>
    <p:embeddedFont>
      <p:font typeface="Lato"/>
      <p:regular r:id="rId37"/>
      <p:bold r:id="rId38"/>
      <p:italic r:id="rId39"/>
      <p:boldItalic r:id="rId4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Author clrIdx="0" id="0" initials="" lastIdx="1" name="Denis Kovalenko"/>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font" Target="fonts/Lato-boldItalic.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font" Target="fonts/Raleway-regular.fntdata"/><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font" Target="fonts/Raleway-italic.fntdata"/><Relationship Id="rId12" Type="http://schemas.openxmlformats.org/officeDocument/2006/relationships/slide" Target="slides/slide6.xml"/><Relationship Id="rId34" Type="http://schemas.openxmlformats.org/officeDocument/2006/relationships/font" Target="fonts/Raleway-bold.fntdata"/><Relationship Id="rId15" Type="http://schemas.openxmlformats.org/officeDocument/2006/relationships/slide" Target="slides/slide9.xml"/><Relationship Id="rId37" Type="http://schemas.openxmlformats.org/officeDocument/2006/relationships/font" Target="fonts/Lato-regular.fntdata"/><Relationship Id="rId14" Type="http://schemas.openxmlformats.org/officeDocument/2006/relationships/slide" Target="slides/slide8.xml"/><Relationship Id="rId36" Type="http://schemas.openxmlformats.org/officeDocument/2006/relationships/font" Target="fonts/Raleway-boldItalic.fntdata"/><Relationship Id="rId17" Type="http://schemas.openxmlformats.org/officeDocument/2006/relationships/slide" Target="slides/slide11.xml"/><Relationship Id="rId39" Type="http://schemas.openxmlformats.org/officeDocument/2006/relationships/font" Target="fonts/Lato-italic.fntdata"/><Relationship Id="rId16" Type="http://schemas.openxmlformats.org/officeDocument/2006/relationships/slide" Target="slides/slide10.xml"/><Relationship Id="rId38" Type="http://schemas.openxmlformats.org/officeDocument/2006/relationships/font" Target="fonts/Lato-bold.fntdata"/><Relationship Id="rId19" Type="http://schemas.openxmlformats.org/officeDocument/2006/relationships/slide" Target="slides/slide13.xml"/><Relationship Id="rId18" Type="http://schemas.openxmlformats.org/officeDocument/2006/relationships/slide" Target="slides/slide12.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0" idx="1" dt="2018-01-18T19:17:23.427">
    <p:pos x="459" y="830"/>
    <p:text>Here about transfer learning, RESNET, accuracy</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7" name="Shape 127"/>
        <p:cNvGrpSpPr/>
        <p:nvPr/>
      </p:nvGrpSpPr>
      <p:grpSpPr>
        <a:xfrm>
          <a:off x="0" y="0"/>
          <a:ext cx="0" cy="0"/>
          <a:chOff x="0" y="0"/>
          <a:chExt cx="0" cy="0"/>
        </a:xfrm>
      </p:grpSpPr>
      <p:sp>
        <p:nvSpPr>
          <p:cNvPr id="128" name="Shape 12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9" name="Shape 12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Hi! Some of you might not be surprised that today we will talk about money. And how not to loose them, with the help of robust machine learning.</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1" name="Shape 201"/>
        <p:cNvGrpSpPr/>
        <p:nvPr/>
      </p:nvGrpSpPr>
      <p:grpSpPr>
        <a:xfrm>
          <a:off x="0" y="0"/>
          <a:ext cx="0" cy="0"/>
          <a:chOff x="0" y="0"/>
          <a:chExt cx="0" cy="0"/>
        </a:xfrm>
      </p:grpSpPr>
      <p:sp>
        <p:nvSpPr>
          <p:cNvPr id="202" name="Shape 20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3" name="Shape 20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7" name="Shape 207"/>
        <p:cNvGrpSpPr/>
        <p:nvPr/>
      </p:nvGrpSpPr>
      <p:grpSpPr>
        <a:xfrm>
          <a:off x="0" y="0"/>
          <a:ext cx="0" cy="0"/>
          <a:chOff x="0" y="0"/>
          <a:chExt cx="0" cy="0"/>
        </a:xfrm>
      </p:grpSpPr>
      <p:sp>
        <p:nvSpPr>
          <p:cNvPr id="208" name="Shape 20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9" name="Shape 20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Just wanted to show you data collection - one of the most important parts of machine learning pipeline</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6" name="Shape 216"/>
        <p:cNvGrpSpPr/>
        <p:nvPr/>
      </p:nvGrpSpPr>
      <p:grpSpPr>
        <a:xfrm>
          <a:off x="0" y="0"/>
          <a:ext cx="0" cy="0"/>
          <a:chOff x="0" y="0"/>
          <a:chExt cx="0" cy="0"/>
        </a:xfrm>
      </p:grpSpPr>
      <p:sp>
        <p:nvSpPr>
          <p:cNvPr id="217" name="Shape 21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8" name="Shape 21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3" name="Shape 223"/>
        <p:cNvGrpSpPr/>
        <p:nvPr/>
      </p:nvGrpSpPr>
      <p:grpSpPr>
        <a:xfrm>
          <a:off x="0" y="0"/>
          <a:ext cx="0" cy="0"/>
          <a:chOff x="0" y="0"/>
          <a:chExt cx="0" cy="0"/>
        </a:xfrm>
      </p:grpSpPr>
      <p:sp>
        <p:nvSpPr>
          <p:cNvPr id="224" name="Shape 22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5" name="Shape 22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0" name="Shape 230"/>
        <p:cNvGrpSpPr/>
        <p:nvPr/>
      </p:nvGrpSpPr>
      <p:grpSpPr>
        <a:xfrm>
          <a:off x="0" y="0"/>
          <a:ext cx="0" cy="0"/>
          <a:chOff x="0" y="0"/>
          <a:chExt cx="0" cy="0"/>
        </a:xfrm>
      </p:grpSpPr>
      <p:sp>
        <p:nvSpPr>
          <p:cNvPr id="231" name="Shape 23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2" name="Shape 23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Running a bit forward - Almost perfect classifier turns out to be very easy to break after attack was implemented. How have we managed to trick classifier?</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7" name="Shape 237"/>
        <p:cNvGrpSpPr/>
        <p:nvPr/>
      </p:nvGrpSpPr>
      <p:grpSpPr>
        <a:xfrm>
          <a:off x="0" y="0"/>
          <a:ext cx="0" cy="0"/>
          <a:chOff x="0" y="0"/>
          <a:chExt cx="0" cy="0"/>
        </a:xfrm>
      </p:grpSpPr>
      <p:sp>
        <p:nvSpPr>
          <p:cNvPr id="238" name="Shape 23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9" name="Shape 23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3" name="Shape 243"/>
        <p:cNvGrpSpPr/>
        <p:nvPr/>
      </p:nvGrpSpPr>
      <p:grpSpPr>
        <a:xfrm>
          <a:off x="0" y="0"/>
          <a:ext cx="0" cy="0"/>
          <a:chOff x="0" y="0"/>
          <a:chExt cx="0" cy="0"/>
        </a:xfrm>
      </p:grpSpPr>
      <p:sp>
        <p:nvSpPr>
          <p:cNvPr id="244" name="Shape 24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5" name="Shape 24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9" name="Shape 249"/>
        <p:cNvGrpSpPr/>
        <p:nvPr/>
      </p:nvGrpSpPr>
      <p:grpSpPr>
        <a:xfrm>
          <a:off x="0" y="0"/>
          <a:ext cx="0" cy="0"/>
          <a:chOff x="0" y="0"/>
          <a:chExt cx="0" cy="0"/>
        </a:xfrm>
      </p:grpSpPr>
      <p:sp>
        <p:nvSpPr>
          <p:cNvPr id="250" name="Shape 25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1" name="Shape 25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We m</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5" name="Shape 255"/>
        <p:cNvGrpSpPr/>
        <p:nvPr/>
      </p:nvGrpSpPr>
      <p:grpSpPr>
        <a:xfrm>
          <a:off x="0" y="0"/>
          <a:ext cx="0" cy="0"/>
          <a:chOff x="0" y="0"/>
          <a:chExt cx="0" cy="0"/>
        </a:xfrm>
      </p:grpSpPr>
      <p:sp>
        <p:nvSpPr>
          <p:cNvPr id="256" name="Shape 25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7" name="Shape 25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1" name="Shape 261"/>
        <p:cNvGrpSpPr/>
        <p:nvPr/>
      </p:nvGrpSpPr>
      <p:grpSpPr>
        <a:xfrm>
          <a:off x="0" y="0"/>
          <a:ext cx="0" cy="0"/>
          <a:chOff x="0" y="0"/>
          <a:chExt cx="0" cy="0"/>
        </a:xfrm>
      </p:grpSpPr>
      <p:sp>
        <p:nvSpPr>
          <p:cNvPr id="262" name="Shape 26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3" name="Shape 26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5" name="Shape 135"/>
        <p:cNvGrpSpPr/>
        <p:nvPr/>
      </p:nvGrpSpPr>
      <p:grpSpPr>
        <a:xfrm>
          <a:off x="0" y="0"/>
          <a:ext cx="0" cy="0"/>
          <a:chOff x="0" y="0"/>
          <a:chExt cx="0" cy="0"/>
        </a:xfrm>
      </p:grpSpPr>
      <p:sp>
        <p:nvSpPr>
          <p:cNvPr id="136" name="Shape 13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7" name="Shape 13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Main objective of our project is to build robust intelligent system that counts money, by classifying images of euro banknotes, even when exposed to adversarial attacks. Making good classifier is not enough today, it has to defend itself from malicious agents that try to manipulate with data.</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6" name="Shape 266"/>
        <p:cNvGrpSpPr/>
        <p:nvPr/>
      </p:nvGrpSpPr>
      <p:grpSpPr>
        <a:xfrm>
          <a:off x="0" y="0"/>
          <a:ext cx="0" cy="0"/>
          <a:chOff x="0" y="0"/>
          <a:chExt cx="0" cy="0"/>
        </a:xfrm>
      </p:grpSpPr>
      <p:sp>
        <p:nvSpPr>
          <p:cNvPr id="267" name="Shape 26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8" name="Shape 26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2" name="Shape 272"/>
        <p:cNvGrpSpPr/>
        <p:nvPr/>
      </p:nvGrpSpPr>
      <p:grpSpPr>
        <a:xfrm>
          <a:off x="0" y="0"/>
          <a:ext cx="0" cy="0"/>
          <a:chOff x="0" y="0"/>
          <a:chExt cx="0" cy="0"/>
        </a:xfrm>
      </p:grpSpPr>
      <p:sp>
        <p:nvSpPr>
          <p:cNvPr id="273" name="Shape 27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74" name="Shape 27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Research of literature gave us several options regarding attack and defence. </a:t>
            </a:r>
            <a:endParaRPr/>
          </a:p>
          <a:p>
            <a:pPr indent="0" lvl="0" marL="0" rtl="0">
              <a:spcBef>
                <a:spcPts val="0"/>
              </a:spcBef>
              <a:spcAft>
                <a:spcPts val="0"/>
              </a:spcAft>
              <a:buNone/>
            </a:pPr>
            <a:r>
              <a:rPr lang="en"/>
              <a:t>We have compiled accumulated knowledge by writing summaries, that give overview to state-of-art technics.</a:t>
            </a:r>
            <a:endParaRPr/>
          </a:p>
          <a:p>
            <a:pPr indent="0" lvl="0" marL="0" rtl="0">
              <a:spcBef>
                <a:spcPts val="0"/>
              </a:spcBef>
              <a:spcAft>
                <a:spcPts val="0"/>
              </a:spcAft>
              <a:buNone/>
            </a:pPr>
            <a:r>
              <a:rPr lang="en"/>
              <a:t>Also, code for our classifier is available on Github</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0" name="Shape 280"/>
        <p:cNvGrpSpPr/>
        <p:nvPr/>
      </p:nvGrpSpPr>
      <p:grpSpPr>
        <a:xfrm>
          <a:off x="0" y="0"/>
          <a:ext cx="0" cy="0"/>
          <a:chOff x="0" y="0"/>
          <a:chExt cx="0" cy="0"/>
        </a:xfrm>
      </p:grpSpPr>
      <p:sp>
        <p:nvSpPr>
          <p:cNvPr id="281" name="Shape 28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82" name="Shape 28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Our approach allowed to retain production level quality under most vectors of attack</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7" name="Shape 287"/>
        <p:cNvGrpSpPr/>
        <p:nvPr/>
      </p:nvGrpSpPr>
      <p:grpSpPr>
        <a:xfrm>
          <a:off x="0" y="0"/>
          <a:ext cx="0" cy="0"/>
          <a:chOff x="0" y="0"/>
          <a:chExt cx="0" cy="0"/>
        </a:xfrm>
      </p:grpSpPr>
      <p:sp>
        <p:nvSpPr>
          <p:cNvPr id="288" name="Shape 28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89" name="Shape 28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5" name="Shape 295"/>
        <p:cNvGrpSpPr/>
        <p:nvPr/>
      </p:nvGrpSpPr>
      <p:grpSpPr>
        <a:xfrm>
          <a:off x="0" y="0"/>
          <a:ext cx="0" cy="0"/>
          <a:chOff x="0" y="0"/>
          <a:chExt cx="0" cy="0"/>
        </a:xfrm>
      </p:grpSpPr>
      <p:sp>
        <p:nvSpPr>
          <p:cNvPr id="296" name="Shape 29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97" name="Shape 29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Up to this moment, we have </a:t>
            </a:r>
            <a:endParaRPr/>
          </a:p>
          <a:p>
            <a:pPr indent="0" lvl="0" marL="0" rtl="0">
              <a:spcBef>
                <a:spcPts val="0"/>
              </a:spcBef>
              <a:spcAft>
                <a:spcPts val="0"/>
              </a:spcAft>
              <a:buNone/>
            </a:pPr>
            <a:r>
              <a:rPr lang="en"/>
              <a:t>1)gathered dataset of euro banknotes (took pictures of own money);</a:t>
            </a:r>
            <a:endParaRPr/>
          </a:p>
          <a:p>
            <a:pPr indent="0" lvl="0" marL="0" rtl="0">
              <a:spcBef>
                <a:spcPts val="0"/>
              </a:spcBef>
              <a:spcAft>
                <a:spcPts val="0"/>
              </a:spcAft>
              <a:buNone/>
            </a:pPr>
            <a:r>
              <a:rPr lang="en"/>
              <a:t>2) Performed data augmentation (automatically generate similar images, applying noize, rotation, manipulation of colour)</a:t>
            </a:r>
            <a:endParaRPr/>
          </a:p>
          <a:p>
            <a:pPr indent="0" lvl="0" marL="0" rtl="0">
              <a:spcBef>
                <a:spcPts val="0"/>
              </a:spcBef>
              <a:spcAft>
                <a:spcPts val="0"/>
              </a:spcAft>
              <a:buNone/>
            </a:pPr>
            <a:r>
              <a:rPr lang="en"/>
              <a:t>3)Studied and discussed state-of-art attack and defence meachanisms against adversarial attacks</a:t>
            </a:r>
            <a:endParaRPr/>
          </a:p>
          <a:p>
            <a:pPr indent="0" lvl="0" marL="0" rtl="0">
              <a:spcBef>
                <a:spcPts val="0"/>
              </a:spcBef>
              <a:spcAft>
                <a:spcPts val="0"/>
              </a:spcAft>
              <a:buNone/>
            </a:pPr>
            <a:r>
              <a:rPr lang="en"/>
              <a:t>4) Trained classifier with reasonable performance</a:t>
            </a:r>
            <a:endParaRPr/>
          </a:p>
          <a:p>
            <a:pPr indent="0" lvl="0" marL="0" rtl="0">
              <a:spcBef>
                <a:spcPts val="0"/>
              </a:spcBef>
              <a:spcAft>
                <a:spcPts val="0"/>
              </a:spcAft>
              <a:buNone/>
            </a:pPr>
            <a:r>
              <a:t/>
            </a:r>
            <a:endParaRPr/>
          </a:p>
          <a:p>
            <a:pPr indent="0" lvl="0" marL="0" rtl="0">
              <a:spcBef>
                <a:spcPts val="0"/>
              </a:spcBef>
              <a:spcAft>
                <a:spcPts val="0"/>
              </a:spcAft>
              <a:buNone/>
            </a:pPr>
            <a:r>
              <a:rPr lang="en"/>
              <a:t>As it can be seen from Gant diagram, we are even a bit ahead of the schedule. </a:t>
            </a:r>
            <a:endParaRPr/>
          </a:p>
          <a:p>
            <a:pPr indent="0" lvl="0" marL="0" rtl="0">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2" name="Shape 302"/>
        <p:cNvGrpSpPr/>
        <p:nvPr/>
      </p:nvGrpSpPr>
      <p:grpSpPr>
        <a:xfrm>
          <a:off x="0" y="0"/>
          <a:ext cx="0" cy="0"/>
          <a:chOff x="0" y="0"/>
          <a:chExt cx="0" cy="0"/>
        </a:xfrm>
      </p:grpSpPr>
      <p:sp>
        <p:nvSpPr>
          <p:cNvPr id="303" name="Shape 30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04" name="Shape 30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8" name="Shape 308"/>
        <p:cNvGrpSpPr/>
        <p:nvPr/>
      </p:nvGrpSpPr>
      <p:grpSpPr>
        <a:xfrm>
          <a:off x="0" y="0"/>
          <a:ext cx="0" cy="0"/>
          <a:chOff x="0" y="0"/>
          <a:chExt cx="0" cy="0"/>
        </a:xfrm>
      </p:grpSpPr>
      <p:sp>
        <p:nvSpPr>
          <p:cNvPr id="309" name="Shape 30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10" name="Shape 31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 name="Shape 142"/>
        <p:cNvGrpSpPr/>
        <p:nvPr/>
      </p:nvGrpSpPr>
      <p:grpSpPr>
        <a:xfrm>
          <a:off x="0" y="0"/>
          <a:ext cx="0" cy="0"/>
          <a:chOff x="0" y="0"/>
          <a:chExt cx="0" cy="0"/>
        </a:xfrm>
      </p:grpSpPr>
      <p:sp>
        <p:nvSpPr>
          <p:cNvPr id="143" name="Shape 14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4" name="Shape 14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First, to get the feeling of what we are doing we are asking you to take out your phones and try our service yourself. Scan QR code or follow provided link. Take a picture of euro bill and upload it there. I’m gonna do the same on a laptop. </a:t>
            </a:r>
            <a:endParaRPr/>
          </a:p>
          <a:p>
            <a:pPr indent="0" lvl="0" marL="0">
              <a:spcBef>
                <a:spcPts val="0"/>
              </a:spcBef>
              <a:spcAft>
                <a:spcPts val="0"/>
              </a:spcAft>
              <a:buNone/>
            </a:pPr>
            <a:r>
              <a:rPr lang="en"/>
              <a:t>// use prepared picture and try classifier. Explain what happens on vanilla example.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0" name="Shape 150"/>
        <p:cNvGrpSpPr/>
        <p:nvPr/>
      </p:nvGrpSpPr>
      <p:grpSpPr>
        <a:xfrm>
          <a:off x="0" y="0"/>
          <a:ext cx="0" cy="0"/>
          <a:chOff x="0" y="0"/>
          <a:chExt cx="0" cy="0"/>
        </a:xfrm>
      </p:grpSpPr>
      <p:sp>
        <p:nvSpPr>
          <p:cNvPr id="151" name="Shape 15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2" name="Shape 15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So, what are those attacks? From what are we trying to defend classifier?</a:t>
            </a:r>
            <a:endParaRPr/>
          </a:p>
          <a:p>
            <a:pPr indent="0" lvl="0" marL="0" rtl="0">
              <a:spcBef>
                <a:spcPts val="0"/>
              </a:spcBef>
              <a:spcAft>
                <a:spcPts val="0"/>
              </a:spcAft>
              <a:buNone/>
            </a:pPr>
            <a:r>
              <a:rPr lang="en"/>
              <a:t>Lets imagine that some Bob wants to pay less for Chupa-Chups in a shop of Alice, that has automatic cash desk. He draws Zero next to 5 on 5-euro bill, and that’s enough for the classifier to think it’s 50! (Click on slide). He then receives Chupa-Chups and even gets 49 euros of change. (No real money was damaged during generation of this adversarial example)</a:t>
            </a:r>
            <a:endParaRPr/>
          </a:p>
          <a:p>
            <a:pPr indent="0" lvl="0" marL="0" rtl="0">
              <a:spcBef>
                <a:spcPts val="0"/>
              </a:spcBef>
              <a:spcAft>
                <a:spcPts val="0"/>
              </a:spcAft>
              <a:buNone/>
            </a:pPr>
            <a:r>
              <a:rPr lang="en"/>
              <a:t>Some of the attacks of course are less obvious to human eye and can just be done by editing few pixels, or changing color hue, or adding noise.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0" name="Shape 170"/>
        <p:cNvGrpSpPr/>
        <p:nvPr/>
      </p:nvGrpSpPr>
      <p:grpSpPr>
        <a:xfrm>
          <a:off x="0" y="0"/>
          <a:ext cx="0" cy="0"/>
          <a:chOff x="0" y="0"/>
          <a:chExt cx="0" cy="0"/>
        </a:xfrm>
      </p:grpSpPr>
      <p:sp>
        <p:nvSpPr>
          <p:cNvPr id="171" name="Shape 17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2" name="Shape 17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7" name="Shape 177"/>
        <p:cNvGrpSpPr/>
        <p:nvPr/>
      </p:nvGrpSpPr>
      <p:grpSpPr>
        <a:xfrm>
          <a:off x="0" y="0"/>
          <a:ext cx="0" cy="0"/>
          <a:chOff x="0" y="0"/>
          <a:chExt cx="0" cy="0"/>
        </a:xfrm>
      </p:grpSpPr>
      <p:sp>
        <p:nvSpPr>
          <p:cNvPr id="178" name="Shape 17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9" name="Shape 17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Why this happens? When training data is too “pure”, classifier becomes “naive” and can be easily fooled.</a:t>
            </a:r>
            <a:endParaRPr/>
          </a:p>
          <a:p>
            <a:pPr indent="0" lvl="0" marL="0" rtl="0">
              <a:spcBef>
                <a:spcPts val="0"/>
              </a:spcBef>
              <a:spcAft>
                <a:spcPts val="0"/>
              </a:spcAft>
              <a:buNone/>
            </a:pPr>
            <a:r>
              <a:rPr lang="en"/>
              <a:t>Today, with self-driving cars and AI claiming to get into any part of our lives, it’s essential to make machine learning models robust to such attacks and to have them be at least as robust to such attacks as humans experts (though, not perfect themselves) are.</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3" name="Shape 183"/>
        <p:cNvGrpSpPr/>
        <p:nvPr/>
      </p:nvGrpSpPr>
      <p:grpSpPr>
        <a:xfrm>
          <a:off x="0" y="0"/>
          <a:ext cx="0" cy="0"/>
          <a:chOff x="0" y="0"/>
          <a:chExt cx="0" cy="0"/>
        </a:xfrm>
      </p:grpSpPr>
      <p:sp>
        <p:nvSpPr>
          <p:cNvPr id="184" name="Shape 18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5" name="Shape 18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As in computer security in general, to be able to defend from attack, you must know how to attack. So this is rough plan:</a:t>
            </a:r>
            <a:endParaRPr/>
          </a:p>
          <a:p>
            <a:pPr indent="-304800" lvl="0" marL="457200" rtl="0">
              <a:lnSpc>
                <a:spcPct val="115000"/>
              </a:lnSpc>
              <a:spcBef>
                <a:spcPts val="0"/>
              </a:spcBef>
              <a:spcAft>
                <a:spcPts val="0"/>
              </a:spcAft>
              <a:buClr>
                <a:srgbClr val="000000"/>
              </a:buClr>
              <a:buSzPts val="1200"/>
              <a:buFont typeface="Lato"/>
              <a:buAutoNum type="arabicPeriod"/>
            </a:pPr>
            <a:r>
              <a:rPr b="1" lang="en" sz="1200">
                <a:latin typeface="Lato"/>
                <a:ea typeface="Lato"/>
                <a:cs typeface="Lato"/>
                <a:sym typeface="Lato"/>
              </a:rPr>
              <a:t>Start thinking as an attacker ourselves</a:t>
            </a:r>
            <a:endParaRPr b="1" sz="1200">
              <a:latin typeface="Lato"/>
              <a:ea typeface="Lato"/>
              <a:cs typeface="Lato"/>
              <a:sym typeface="Lato"/>
            </a:endParaRPr>
          </a:p>
          <a:p>
            <a:pPr indent="-304800" lvl="0" marL="457200" rtl="0">
              <a:lnSpc>
                <a:spcPct val="115000"/>
              </a:lnSpc>
              <a:spcBef>
                <a:spcPts val="0"/>
              </a:spcBef>
              <a:spcAft>
                <a:spcPts val="0"/>
              </a:spcAft>
              <a:buClr>
                <a:srgbClr val="000000"/>
              </a:buClr>
              <a:buSzPts val="1200"/>
              <a:buFont typeface="Lato"/>
              <a:buAutoNum type="arabicPeriod"/>
            </a:pPr>
            <a:r>
              <a:rPr b="1" lang="en" sz="1200">
                <a:latin typeface="Lato"/>
                <a:ea typeface="Lato"/>
                <a:cs typeface="Lato"/>
                <a:sym typeface="Lato"/>
              </a:rPr>
              <a:t>Generate adversarial examples</a:t>
            </a:r>
            <a:endParaRPr b="1" sz="1200">
              <a:latin typeface="Lato"/>
              <a:ea typeface="Lato"/>
              <a:cs typeface="Lato"/>
              <a:sym typeface="Lato"/>
            </a:endParaRPr>
          </a:p>
          <a:p>
            <a:pPr indent="-304800" lvl="0" marL="457200" rtl="0">
              <a:lnSpc>
                <a:spcPct val="115000"/>
              </a:lnSpc>
              <a:spcBef>
                <a:spcPts val="0"/>
              </a:spcBef>
              <a:spcAft>
                <a:spcPts val="0"/>
              </a:spcAft>
              <a:buClr>
                <a:srgbClr val="000000"/>
              </a:buClr>
              <a:buSzPts val="1200"/>
              <a:buFont typeface="Lato"/>
              <a:buAutoNum type="arabicPeriod"/>
            </a:pPr>
            <a:r>
              <a:rPr b="1" lang="en" sz="1200">
                <a:latin typeface="Lato"/>
                <a:ea typeface="Lato"/>
                <a:cs typeface="Lato"/>
                <a:sym typeface="Lato"/>
              </a:rPr>
              <a:t>Defend (train) classifier against these examples</a:t>
            </a:r>
            <a:endParaRPr b="1" sz="1200">
              <a:latin typeface="Lato"/>
              <a:ea typeface="Lato"/>
              <a:cs typeface="Lato"/>
              <a:sym typeface="Lato"/>
            </a:endParaRPr>
          </a:p>
          <a:p>
            <a:pPr indent="-304800" lvl="0" marL="457200" rtl="0">
              <a:lnSpc>
                <a:spcPct val="115000"/>
              </a:lnSpc>
              <a:spcBef>
                <a:spcPts val="0"/>
              </a:spcBef>
              <a:spcAft>
                <a:spcPts val="0"/>
              </a:spcAft>
              <a:buClr>
                <a:srgbClr val="000000"/>
              </a:buClr>
              <a:buSzPts val="1200"/>
              <a:buFont typeface="Lato"/>
              <a:buAutoNum type="arabicPeriod"/>
            </a:pPr>
            <a:r>
              <a:rPr b="1" lang="en" sz="1200">
                <a:latin typeface="Lato"/>
                <a:ea typeface="Lato"/>
                <a:cs typeface="Lato"/>
                <a:sym typeface="Lato"/>
              </a:rPr>
              <a:t>Go to step 1, repeat until accuracy doesn't degrade on adv. Examples</a:t>
            </a:r>
            <a:endParaRPr sz="1200"/>
          </a:p>
          <a:p>
            <a:pPr indent="0" lvl="0" marL="0" rtl="0">
              <a:lnSpc>
                <a:spcPct val="115000"/>
              </a:lnSpc>
              <a:spcBef>
                <a:spcPts val="1600"/>
              </a:spcBef>
              <a:spcAft>
                <a:spcPts val="0"/>
              </a:spcAft>
              <a:buNone/>
            </a:pPr>
            <a:r>
              <a:rPr lang="en" sz="1200"/>
              <a:t>That’s how classifiers becomes aware of that banknote can be not perfect, and still classify them correctly. </a:t>
            </a:r>
            <a:endParaRPr sz="1200"/>
          </a:p>
          <a:p>
            <a:pPr indent="0" lvl="0" marL="0" rtl="0">
              <a:spcBef>
                <a:spcPts val="160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9" name="Shape 189"/>
        <p:cNvGrpSpPr/>
        <p:nvPr/>
      </p:nvGrpSpPr>
      <p:grpSpPr>
        <a:xfrm>
          <a:off x="0" y="0"/>
          <a:ext cx="0" cy="0"/>
          <a:chOff x="0" y="0"/>
          <a:chExt cx="0" cy="0"/>
        </a:xfrm>
      </p:grpSpPr>
      <p:sp>
        <p:nvSpPr>
          <p:cNvPr id="190" name="Shape 19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1" name="Shape 19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//This is kinda boring.</a:t>
            </a:r>
            <a:endParaRPr/>
          </a:p>
          <a:p>
            <a:pPr indent="0" lvl="0" marL="0">
              <a:spcBef>
                <a:spcPts val="0"/>
              </a:spcBef>
              <a:spcAft>
                <a:spcPts val="0"/>
              </a:spcAft>
              <a:buNone/>
            </a:pPr>
            <a:r>
              <a:t/>
            </a:r>
            <a:endParaRPr/>
          </a:p>
          <a:p>
            <a:pPr indent="0" lvl="0" marL="0" rtl="0">
              <a:spcBef>
                <a:spcPts val="0"/>
              </a:spcBef>
              <a:spcAft>
                <a:spcPts val="0"/>
              </a:spcAft>
              <a:buNone/>
            </a:pPr>
            <a:r>
              <a:rPr lang="en"/>
              <a:t>Our system receives images of banknotes, one by one. On each image there is only one banknote (it’s not possible to have empty image, or have 2 or more banknotes in same image).</a:t>
            </a:r>
            <a:endParaRPr/>
          </a:p>
          <a:p>
            <a:pPr indent="0" lvl="0" marL="0" rtl="0">
              <a:spcBef>
                <a:spcPts val="0"/>
              </a:spcBef>
              <a:spcAft>
                <a:spcPts val="0"/>
              </a:spcAft>
              <a:buNone/>
            </a:pPr>
            <a:r>
              <a:rPr lang="en"/>
              <a:t>We permit only euro banknotes of 5,10,20,50 nomination.</a:t>
            </a:r>
            <a:endParaRPr/>
          </a:p>
          <a:p>
            <a:pPr indent="0" lvl="0" marL="0" rtl="0">
              <a:spcBef>
                <a:spcPts val="0"/>
              </a:spcBef>
              <a:spcAft>
                <a:spcPts val="0"/>
              </a:spcAft>
              <a:buNone/>
            </a:pPr>
            <a:r>
              <a:rPr lang="en"/>
              <a:t>On some stage image of banknote or banknote itself can be altered by attacker, so we must be able to maintain high accuracy despite that</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5" name="Shape 195"/>
        <p:cNvGrpSpPr/>
        <p:nvPr/>
      </p:nvGrpSpPr>
      <p:grpSpPr>
        <a:xfrm>
          <a:off x="0" y="0"/>
          <a:ext cx="0" cy="0"/>
          <a:chOff x="0" y="0"/>
          <a:chExt cx="0" cy="0"/>
        </a:xfrm>
      </p:grpSpPr>
      <p:sp>
        <p:nvSpPr>
          <p:cNvPr id="196" name="Shape 19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7" name="Shape 19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As it’s hard to legally obtain conterfeit money, we don’t try to solve problem of detecting fake money - we assume that all images contain real money. </a:t>
            </a:r>
            <a:endParaRPr/>
          </a:p>
          <a:p>
            <a:pPr indent="0" lvl="0" marL="0" rtl="0">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
  <p:cSld name="Title slide">
    <p:spTree>
      <p:nvGrpSpPr>
        <p:cNvPr id="9" name="Shape 9"/>
        <p:cNvGrpSpPr/>
        <p:nvPr/>
      </p:nvGrpSpPr>
      <p:grpSpPr>
        <a:xfrm>
          <a:off x="0" y="0"/>
          <a:ext cx="0" cy="0"/>
          <a:chOff x="0" y="0"/>
          <a:chExt cx="0" cy="0"/>
        </a:xfrm>
      </p:grpSpPr>
      <p:sp>
        <p:nvSpPr>
          <p:cNvPr id="10" name="Shape 10"/>
          <p:cNvSpPr txBox="1"/>
          <p:nvPr>
            <p:ph type="ctrTitle"/>
          </p:nvPr>
        </p:nvSpPr>
        <p:spPr>
          <a:xfrm>
            <a:off x="311708" y="744575"/>
            <a:ext cx="8520600" cy="2052600"/>
          </a:xfrm>
          <a:prstGeom prst="rect">
            <a:avLst/>
          </a:prstGeom>
        </p:spPr>
        <p:txBody>
          <a:bodyPr anchorCtr="0" anchor="b" bIns="91425" lIns="91425" spcFirstLastPara="1" rIns="91425" wrap="square" tIns="91425"/>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Shape 11"/>
          <p:cNvSpPr txBox="1"/>
          <p:nvPr>
            <p:ph idx="1" type="subTitle"/>
          </p:nvPr>
        </p:nvSpPr>
        <p:spPr>
          <a:xfrm>
            <a:off x="311700" y="2834125"/>
            <a:ext cx="8520600" cy="7926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Shape 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ig number">
    <p:spTree>
      <p:nvGrpSpPr>
        <p:cNvPr id="44" name="Shape 44"/>
        <p:cNvGrpSpPr/>
        <p:nvPr/>
      </p:nvGrpSpPr>
      <p:grpSpPr>
        <a:xfrm>
          <a:off x="0" y="0"/>
          <a:ext cx="0" cy="0"/>
          <a:chOff x="0" y="0"/>
          <a:chExt cx="0" cy="0"/>
        </a:xfrm>
      </p:grpSpPr>
      <p:sp>
        <p:nvSpPr>
          <p:cNvPr id="45" name="Shape 45"/>
          <p:cNvSpPr txBox="1"/>
          <p:nvPr>
            <p:ph type="title"/>
          </p:nvPr>
        </p:nvSpPr>
        <p:spPr>
          <a:xfrm>
            <a:off x="311700" y="1106125"/>
            <a:ext cx="8520600" cy="1963500"/>
          </a:xfrm>
          <a:prstGeom prst="rect">
            <a:avLst/>
          </a:prstGeom>
        </p:spPr>
        <p:txBody>
          <a:bodyPr anchorCtr="0" anchor="b" bIns="91425" lIns="91425" spcFirstLastPara="1" rIns="91425" wrap="square" tIns="91425"/>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p:txBody>
      </p:sp>
      <p:sp>
        <p:nvSpPr>
          <p:cNvPr id="46" name="Shape 46"/>
          <p:cNvSpPr txBox="1"/>
          <p:nvPr>
            <p:ph idx="1" type="body"/>
          </p:nvPr>
        </p:nvSpPr>
        <p:spPr>
          <a:xfrm>
            <a:off x="311700" y="3152225"/>
            <a:ext cx="8520600" cy="13008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Shape 4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blank">
  <p:cSld name="Blank">
    <p:spTree>
      <p:nvGrpSpPr>
        <p:cNvPr id="48" name="Shape 48"/>
        <p:cNvGrpSpPr/>
        <p:nvPr/>
      </p:nvGrpSpPr>
      <p:grpSpPr>
        <a:xfrm>
          <a:off x="0" y="0"/>
          <a:ext cx="0" cy="0"/>
          <a:chOff x="0" y="0"/>
          <a:chExt cx="0" cy="0"/>
        </a:xfrm>
      </p:grpSpPr>
      <p:sp>
        <p:nvSpPr>
          <p:cNvPr id="49" name="Shape 4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
  <p:cSld name="Title slide">
    <p:bg>
      <p:bgPr>
        <a:solidFill>
          <a:schemeClr val="lt2"/>
        </a:solidFill>
      </p:bgPr>
    </p:bg>
    <p:spTree>
      <p:nvGrpSpPr>
        <p:cNvPr id="54" name="Shape 54"/>
        <p:cNvGrpSpPr/>
        <p:nvPr/>
      </p:nvGrpSpPr>
      <p:grpSpPr>
        <a:xfrm>
          <a:off x="0" y="0"/>
          <a:ext cx="0" cy="0"/>
          <a:chOff x="0" y="0"/>
          <a:chExt cx="0" cy="0"/>
        </a:xfrm>
      </p:grpSpPr>
      <p:sp>
        <p:nvSpPr>
          <p:cNvPr id="55" name="Shape 55"/>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56" name="Shape 56"/>
          <p:cNvGrpSpPr/>
          <p:nvPr/>
        </p:nvGrpSpPr>
        <p:grpSpPr>
          <a:xfrm>
            <a:off x="830392" y="1191256"/>
            <a:ext cx="745763" cy="45826"/>
            <a:chOff x="4580561" y="2589004"/>
            <a:chExt cx="1064464" cy="25200"/>
          </a:xfrm>
        </p:grpSpPr>
        <p:sp>
          <p:nvSpPr>
            <p:cNvPr id="57" name="Shape 5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8" name="Shape 58"/>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59" name="Shape 59"/>
          <p:cNvSpPr txBox="1"/>
          <p:nvPr>
            <p:ph type="ctrTitle"/>
          </p:nvPr>
        </p:nvSpPr>
        <p:spPr>
          <a:xfrm>
            <a:off x="729450" y="1322450"/>
            <a:ext cx="7688100" cy="1664700"/>
          </a:xfrm>
          <a:prstGeom prst="rect">
            <a:avLst/>
          </a:prstGeom>
        </p:spPr>
        <p:txBody>
          <a:bodyPr anchorCtr="0" anchor="t" bIns="91425" lIns="91425" spcFirstLastPara="1" rIns="91425" wrap="square" tIns="91425"/>
          <a:lstStyle>
            <a:lvl1pPr lvl="0" rtl="0">
              <a:spcBef>
                <a:spcPts val="0"/>
              </a:spcBef>
              <a:spcAft>
                <a:spcPts val="0"/>
              </a:spcAft>
              <a:buClr>
                <a:schemeClr val="dk2"/>
              </a:buClr>
              <a:buSzPts val="4200"/>
              <a:buNone/>
              <a:defRPr sz="4200">
                <a:solidFill>
                  <a:schemeClr val="dk2"/>
                </a:solidFill>
              </a:defRPr>
            </a:lvl1pPr>
            <a:lvl2pPr lvl="1" rtl="0">
              <a:spcBef>
                <a:spcPts val="0"/>
              </a:spcBef>
              <a:spcAft>
                <a:spcPts val="0"/>
              </a:spcAft>
              <a:buClr>
                <a:schemeClr val="dk2"/>
              </a:buClr>
              <a:buSzPts val="4200"/>
              <a:buNone/>
              <a:defRPr sz="4200">
                <a:solidFill>
                  <a:schemeClr val="dk2"/>
                </a:solidFill>
              </a:defRPr>
            </a:lvl2pPr>
            <a:lvl3pPr lvl="2" rtl="0">
              <a:spcBef>
                <a:spcPts val="0"/>
              </a:spcBef>
              <a:spcAft>
                <a:spcPts val="0"/>
              </a:spcAft>
              <a:buClr>
                <a:schemeClr val="dk2"/>
              </a:buClr>
              <a:buSzPts val="4200"/>
              <a:buNone/>
              <a:defRPr sz="4200">
                <a:solidFill>
                  <a:schemeClr val="dk2"/>
                </a:solidFill>
              </a:defRPr>
            </a:lvl3pPr>
            <a:lvl4pPr lvl="3" rtl="0">
              <a:spcBef>
                <a:spcPts val="0"/>
              </a:spcBef>
              <a:spcAft>
                <a:spcPts val="0"/>
              </a:spcAft>
              <a:buClr>
                <a:schemeClr val="dk2"/>
              </a:buClr>
              <a:buSzPts val="4200"/>
              <a:buNone/>
              <a:defRPr sz="4200">
                <a:solidFill>
                  <a:schemeClr val="dk2"/>
                </a:solidFill>
              </a:defRPr>
            </a:lvl4pPr>
            <a:lvl5pPr lvl="4" rtl="0">
              <a:spcBef>
                <a:spcPts val="0"/>
              </a:spcBef>
              <a:spcAft>
                <a:spcPts val="0"/>
              </a:spcAft>
              <a:buClr>
                <a:schemeClr val="dk2"/>
              </a:buClr>
              <a:buSzPts val="4200"/>
              <a:buNone/>
              <a:defRPr sz="4200">
                <a:solidFill>
                  <a:schemeClr val="dk2"/>
                </a:solidFill>
              </a:defRPr>
            </a:lvl5pPr>
            <a:lvl6pPr lvl="5" rtl="0">
              <a:spcBef>
                <a:spcPts val="0"/>
              </a:spcBef>
              <a:spcAft>
                <a:spcPts val="0"/>
              </a:spcAft>
              <a:buClr>
                <a:schemeClr val="dk2"/>
              </a:buClr>
              <a:buSzPts val="4200"/>
              <a:buNone/>
              <a:defRPr sz="4200">
                <a:solidFill>
                  <a:schemeClr val="dk2"/>
                </a:solidFill>
              </a:defRPr>
            </a:lvl6pPr>
            <a:lvl7pPr lvl="6" rtl="0">
              <a:spcBef>
                <a:spcPts val="0"/>
              </a:spcBef>
              <a:spcAft>
                <a:spcPts val="0"/>
              </a:spcAft>
              <a:buClr>
                <a:schemeClr val="dk2"/>
              </a:buClr>
              <a:buSzPts val="4200"/>
              <a:buNone/>
              <a:defRPr sz="4200">
                <a:solidFill>
                  <a:schemeClr val="dk2"/>
                </a:solidFill>
              </a:defRPr>
            </a:lvl7pPr>
            <a:lvl8pPr lvl="7" rtl="0">
              <a:spcBef>
                <a:spcPts val="0"/>
              </a:spcBef>
              <a:spcAft>
                <a:spcPts val="0"/>
              </a:spcAft>
              <a:buClr>
                <a:schemeClr val="dk2"/>
              </a:buClr>
              <a:buSzPts val="4200"/>
              <a:buNone/>
              <a:defRPr sz="4200">
                <a:solidFill>
                  <a:schemeClr val="dk2"/>
                </a:solidFill>
              </a:defRPr>
            </a:lvl8pPr>
            <a:lvl9pPr lvl="8" rtl="0">
              <a:spcBef>
                <a:spcPts val="0"/>
              </a:spcBef>
              <a:spcAft>
                <a:spcPts val="0"/>
              </a:spcAft>
              <a:buClr>
                <a:schemeClr val="dk2"/>
              </a:buClr>
              <a:buSzPts val="4200"/>
              <a:buNone/>
              <a:defRPr sz="4200">
                <a:solidFill>
                  <a:schemeClr val="dk2"/>
                </a:solidFill>
              </a:defRPr>
            </a:lvl9pPr>
          </a:lstStyle>
          <a:p/>
        </p:txBody>
      </p:sp>
      <p:sp>
        <p:nvSpPr>
          <p:cNvPr id="60" name="Shape 60"/>
          <p:cNvSpPr txBox="1"/>
          <p:nvPr>
            <p:ph idx="1" type="subTitle"/>
          </p:nvPr>
        </p:nvSpPr>
        <p:spPr>
          <a:xfrm>
            <a:off x="729627" y="3172900"/>
            <a:ext cx="7688100" cy="541200"/>
          </a:xfrm>
          <a:prstGeom prst="rect">
            <a:avLst/>
          </a:prstGeom>
        </p:spPr>
        <p:txBody>
          <a:bodyPr anchorCtr="0" anchor="t" bIns="91425" lIns="91425" spcFirstLastPara="1" rIns="91425" wrap="square" tIns="91425"/>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61" name="Shape 6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secHead">
  <p:cSld name="Section header">
    <p:bg>
      <p:bgPr>
        <a:solidFill>
          <a:schemeClr val="dk1"/>
        </a:solidFill>
      </p:bgPr>
    </p:bg>
    <p:spTree>
      <p:nvGrpSpPr>
        <p:cNvPr id="62" name="Shape 62"/>
        <p:cNvGrpSpPr/>
        <p:nvPr/>
      </p:nvGrpSpPr>
      <p:grpSpPr>
        <a:xfrm>
          <a:off x="0" y="0"/>
          <a:ext cx="0" cy="0"/>
          <a:chOff x="0" y="0"/>
          <a:chExt cx="0" cy="0"/>
        </a:xfrm>
      </p:grpSpPr>
      <p:grpSp>
        <p:nvGrpSpPr>
          <p:cNvPr id="63" name="Shape 63"/>
          <p:cNvGrpSpPr/>
          <p:nvPr/>
        </p:nvGrpSpPr>
        <p:grpSpPr>
          <a:xfrm>
            <a:off x="830392" y="1191256"/>
            <a:ext cx="745763" cy="45826"/>
            <a:chOff x="4580561" y="2589004"/>
            <a:chExt cx="1064464" cy="25200"/>
          </a:xfrm>
        </p:grpSpPr>
        <p:sp>
          <p:nvSpPr>
            <p:cNvPr id="64" name="Shape 6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5" name="Shape 65"/>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66" name="Shape 66"/>
          <p:cNvSpPr txBox="1"/>
          <p:nvPr>
            <p:ph type="title"/>
          </p:nvPr>
        </p:nvSpPr>
        <p:spPr>
          <a:xfrm>
            <a:off x="729450" y="1322450"/>
            <a:ext cx="7688400" cy="1518600"/>
          </a:xfrm>
          <a:prstGeom prst="rect">
            <a:avLst/>
          </a:prstGeom>
        </p:spPr>
        <p:txBody>
          <a:bodyPr anchorCtr="0" anchor="t" bIns="91425" lIns="91425" spcFirstLastPara="1" rIns="91425" wrap="square" tIns="91425"/>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67" name="Shape 6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solidFill>
                  <a:schemeClr val="lt1"/>
                </a:solidFill>
              </a:rPr>
              <a:t>‹#›</a:t>
            </a:fld>
            <a:endParaRPr>
              <a:solidFill>
                <a:schemeClr val="lt1"/>
              </a:solidFil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x">
  <p:cSld name="Title and body">
    <p:spTree>
      <p:nvGrpSpPr>
        <p:cNvPr id="68" name="Shape 68"/>
        <p:cNvGrpSpPr/>
        <p:nvPr/>
      </p:nvGrpSpPr>
      <p:grpSpPr>
        <a:xfrm>
          <a:off x="0" y="0"/>
          <a:ext cx="0" cy="0"/>
          <a:chOff x="0" y="0"/>
          <a:chExt cx="0" cy="0"/>
        </a:xfrm>
      </p:grpSpPr>
      <p:sp>
        <p:nvSpPr>
          <p:cNvPr id="69" name="Shape 69"/>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70" name="Shape 70"/>
          <p:cNvGrpSpPr/>
          <p:nvPr/>
        </p:nvGrpSpPr>
        <p:grpSpPr>
          <a:xfrm>
            <a:off x="830392" y="1191256"/>
            <a:ext cx="745763" cy="45826"/>
            <a:chOff x="4580561" y="2589004"/>
            <a:chExt cx="1064464" cy="25200"/>
          </a:xfrm>
        </p:grpSpPr>
        <p:sp>
          <p:nvSpPr>
            <p:cNvPr id="71" name="Shape 71"/>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2" name="Shape 7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73" name="Shape 73"/>
          <p:cNvSpPr txBox="1"/>
          <p:nvPr>
            <p:ph type="title"/>
          </p:nvPr>
        </p:nvSpPr>
        <p:spPr>
          <a:xfrm>
            <a:off x="729450" y="1318650"/>
            <a:ext cx="7688700" cy="535200"/>
          </a:xfrm>
          <a:prstGeom prst="rect">
            <a:avLst/>
          </a:prstGeom>
        </p:spPr>
        <p:txBody>
          <a:bodyPr anchorCtr="0" anchor="t" bIns="91425" lIns="91425" spcFirstLastPara="1" rIns="91425" wrap="square" tIns="91425"/>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74" name="Shape 74"/>
          <p:cNvSpPr txBox="1"/>
          <p:nvPr>
            <p:ph idx="1" type="body"/>
          </p:nvPr>
        </p:nvSpPr>
        <p:spPr>
          <a:xfrm>
            <a:off x="729450" y="2078875"/>
            <a:ext cx="7688700" cy="2261100"/>
          </a:xfrm>
          <a:prstGeom prst="rect">
            <a:avLst/>
          </a:prstGeom>
        </p:spPr>
        <p:txBody>
          <a:bodyPr anchorCtr="0" anchor="t" bIns="91425" lIns="91425" spcFirstLastPara="1" rIns="91425" wrap="square" tIns="91425"/>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75" name="Shape 7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woColTx">
  <p:cSld name="Title and two columns">
    <p:spTree>
      <p:nvGrpSpPr>
        <p:cNvPr id="76" name="Shape 76"/>
        <p:cNvGrpSpPr/>
        <p:nvPr/>
      </p:nvGrpSpPr>
      <p:grpSpPr>
        <a:xfrm>
          <a:off x="0" y="0"/>
          <a:ext cx="0" cy="0"/>
          <a:chOff x="0" y="0"/>
          <a:chExt cx="0" cy="0"/>
        </a:xfrm>
      </p:grpSpPr>
      <p:sp>
        <p:nvSpPr>
          <p:cNvPr id="77" name="Shape 7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78" name="Shape 78"/>
          <p:cNvGrpSpPr/>
          <p:nvPr/>
        </p:nvGrpSpPr>
        <p:grpSpPr>
          <a:xfrm>
            <a:off x="830392" y="1191256"/>
            <a:ext cx="745763" cy="45826"/>
            <a:chOff x="4580561" y="2589004"/>
            <a:chExt cx="1064464" cy="25200"/>
          </a:xfrm>
        </p:grpSpPr>
        <p:sp>
          <p:nvSpPr>
            <p:cNvPr id="79" name="Shape 7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0" name="Shape 80"/>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81" name="Shape 81"/>
          <p:cNvSpPr txBox="1"/>
          <p:nvPr>
            <p:ph type="title"/>
          </p:nvPr>
        </p:nvSpPr>
        <p:spPr>
          <a:xfrm>
            <a:off x="729450" y="1318650"/>
            <a:ext cx="7688400" cy="535200"/>
          </a:xfrm>
          <a:prstGeom prst="rect">
            <a:avLst/>
          </a:prstGeom>
        </p:spPr>
        <p:txBody>
          <a:bodyPr anchorCtr="0" anchor="t" bIns="91425" lIns="91425" spcFirstLastPara="1" rIns="91425" wrap="square" tIns="91425"/>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82" name="Shape 82"/>
          <p:cNvSpPr txBox="1"/>
          <p:nvPr>
            <p:ph idx="1" type="body"/>
          </p:nvPr>
        </p:nvSpPr>
        <p:spPr>
          <a:xfrm>
            <a:off x="729325" y="2078875"/>
            <a:ext cx="3774300" cy="2261100"/>
          </a:xfrm>
          <a:prstGeom prst="rect">
            <a:avLst/>
          </a:prstGeom>
        </p:spPr>
        <p:txBody>
          <a:bodyPr anchorCtr="0" anchor="t" bIns="91425" lIns="91425" spcFirstLastPara="1" rIns="91425" wrap="square" tIns="91425"/>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83" name="Shape 83"/>
          <p:cNvSpPr txBox="1"/>
          <p:nvPr>
            <p:ph idx="2" type="body"/>
          </p:nvPr>
        </p:nvSpPr>
        <p:spPr>
          <a:xfrm>
            <a:off x="4643604" y="2078875"/>
            <a:ext cx="3774300" cy="2261100"/>
          </a:xfrm>
          <a:prstGeom prst="rect">
            <a:avLst/>
          </a:prstGeom>
        </p:spPr>
        <p:txBody>
          <a:bodyPr anchorCtr="0" anchor="t" bIns="91425" lIns="91425" spcFirstLastPara="1" rIns="91425" wrap="square" tIns="91425"/>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84" name="Shape 8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Only">
  <p:cSld name="Title only">
    <p:spTree>
      <p:nvGrpSpPr>
        <p:cNvPr id="85" name="Shape 85"/>
        <p:cNvGrpSpPr/>
        <p:nvPr/>
      </p:nvGrpSpPr>
      <p:grpSpPr>
        <a:xfrm>
          <a:off x="0" y="0"/>
          <a:ext cx="0" cy="0"/>
          <a:chOff x="0" y="0"/>
          <a:chExt cx="0" cy="0"/>
        </a:xfrm>
      </p:grpSpPr>
      <p:sp>
        <p:nvSpPr>
          <p:cNvPr id="86" name="Shape 8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87" name="Shape 87"/>
          <p:cNvGrpSpPr/>
          <p:nvPr/>
        </p:nvGrpSpPr>
        <p:grpSpPr>
          <a:xfrm>
            <a:off x="830392" y="1191256"/>
            <a:ext cx="745763" cy="45826"/>
            <a:chOff x="4580561" y="2589004"/>
            <a:chExt cx="1064464" cy="25200"/>
          </a:xfrm>
        </p:grpSpPr>
        <p:sp>
          <p:nvSpPr>
            <p:cNvPr id="88" name="Shape 88"/>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9" name="Shape 8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90" name="Shape 90"/>
          <p:cNvSpPr txBox="1"/>
          <p:nvPr>
            <p:ph type="title"/>
          </p:nvPr>
        </p:nvSpPr>
        <p:spPr>
          <a:xfrm>
            <a:off x="729450" y="1318650"/>
            <a:ext cx="7688400" cy="535200"/>
          </a:xfrm>
          <a:prstGeom prst="rect">
            <a:avLst/>
          </a:prstGeom>
        </p:spPr>
        <p:txBody>
          <a:bodyPr anchorCtr="0" anchor="t" bIns="91425" lIns="91425" spcFirstLastPara="1" rIns="91425" wrap="square" tIns="91425"/>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91" name="Shape 9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One column text">
    <p:spTree>
      <p:nvGrpSpPr>
        <p:cNvPr id="92" name="Shape 92"/>
        <p:cNvGrpSpPr/>
        <p:nvPr/>
      </p:nvGrpSpPr>
      <p:grpSpPr>
        <a:xfrm>
          <a:off x="0" y="0"/>
          <a:ext cx="0" cy="0"/>
          <a:chOff x="0" y="0"/>
          <a:chExt cx="0" cy="0"/>
        </a:xfrm>
      </p:grpSpPr>
      <p:sp>
        <p:nvSpPr>
          <p:cNvPr id="93" name="Shape 93"/>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94" name="Shape 94"/>
          <p:cNvGrpSpPr/>
          <p:nvPr/>
        </p:nvGrpSpPr>
        <p:grpSpPr>
          <a:xfrm>
            <a:off x="830392" y="1191256"/>
            <a:ext cx="745763" cy="45826"/>
            <a:chOff x="4580561" y="2589004"/>
            <a:chExt cx="1064464" cy="25200"/>
          </a:xfrm>
        </p:grpSpPr>
        <p:sp>
          <p:nvSpPr>
            <p:cNvPr id="95" name="Shape 9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6" name="Shape 9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97" name="Shape 97"/>
          <p:cNvSpPr txBox="1"/>
          <p:nvPr>
            <p:ph type="title"/>
          </p:nvPr>
        </p:nvSpPr>
        <p:spPr>
          <a:xfrm>
            <a:off x="730000" y="1318650"/>
            <a:ext cx="3300900" cy="1381500"/>
          </a:xfrm>
          <a:prstGeom prst="rect">
            <a:avLst/>
          </a:prstGeom>
        </p:spPr>
        <p:txBody>
          <a:bodyPr anchorCtr="0" anchor="t" bIns="91425" lIns="91425" spcFirstLastPara="1" rIns="91425" wrap="square" tIns="91425"/>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98" name="Shape 98"/>
          <p:cNvSpPr txBox="1"/>
          <p:nvPr>
            <p:ph idx="1" type="body"/>
          </p:nvPr>
        </p:nvSpPr>
        <p:spPr>
          <a:xfrm>
            <a:off x="721225" y="2781725"/>
            <a:ext cx="3300900" cy="1597500"/>
          </a:xfrm>
          <a:prstGeom prst="rect">
            <a:avLst/>
          </a:prstGeom>
        </p:spPr>
        <p:txBody>
          <a:bodyPr anchorCtr="0" anchor="t" bIns="91425" lIns="91425" spcFirstLastPara="1" rIns="91425" wrap="square" tIns="91425"/>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99" name="Shape 9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ain point">
    <p:bg>
      <p:bgPr>
        <a:solidFill>
          <a:schemeClr val="accent3"/>
        </a:solidFill>
      </p:bgPr>
    </p:bg>
    <p:spTree>
      <p:nvGrpSpPr>
        <p:cNvPr id="100" name="Shape 100"/>
        <p:cNvGrpSpPr/>
        <p:nvPr/>
      </p:nvGrpSpPr>
      <p:grpSpPr>
        <a:xfrm>
          <a:off x="0" y="0"/>
          <a:ext cx="0" cy="0"/>
          <a:chOff x="0" y="0"/>
          <a:chExt cx="0" cy="0"/>
        </a:xfrm>
      </p:grpSpPr>
      <p:grpSp>
        <p:nvGrpSpPr>
          <p:cNvPr id="101" name="Shape 101"/>
          <p:cNvGrpSpPr/>
          <p:nvPr/>
        </p:nvGrpSpPr>
        <p:grpSpPr>
          <a:xfrm>
            <a:off x="830392" y="4169130"/>
            <a:ext cx="745763" cy="45826"/>
            <a:chOff x="4580561" y="2589004"/>
            <a:chExt cx="1064464" cy="25200"/>
          </a:xfrm>
        </p:grpSpPr>
        <p:sp>
          <p:nvSpPr>
            <p:cNvPr id="102" name="Shape 102"/>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3" name="Shape 10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104" name="Shape 104"/>
          <p:cNvSpPr txBox="1"/>
          <p:nvPr>
            <p:ph type="title"/>
          </p:nvPr>
        </p:nvSpPr>
        <p:spPr>
          <a:xfrm>
            <a:off x="729450" y="864300"/>
            <a:ext cx="7021200" cy="2985000"/>
          </a:xfrm>
          <a:prstGeom prst="rect">
            <a:avLst/>
          </a:prstGeom>
        </p:spPr>
        <p:txBody>
          <a:bodyPr anchorCtr="0" anchor="ctr" bIns="91425" lIns="91425" spcFirstLastPara="1" rIns="91425" wrap="square" tIns="91425"/>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05" name="Shape 10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solidFill>
                  <a:schemeClr val="lt1"/>
                </a:solidFill>
              </a:rPr>
              <a:t>‹#›</a:t>
            </a:fld>
            <a:endParaRPr>
              <a:solidFill>
                <a:schemeClr val="lt1"/>
              </a:solidFil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ection title and description">
    <p:spTree>
      <p:nvGrpSpPr>
        <p:cNvPr id="106" name="Shape 106"/>
        <p:cNvGrpSpPr/>
        <p:nvPr/>
      </p:nvGrpSpPr>
      <p:grpSpPr>
        <a:xfrm>
          <a:off x="0" y="0"/>
          <a:ext cx="0" cy="0"/>
          <a:chOff x="0" y="0"/>
          <a:chExt cx="0" cy="0"/>
        </a:xfrm>
      </p:grpSpPr>
      <p:sp>
        <p:nvSpPr>
          <p:cNvPr id="107" name="Shape 107"/>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108" name="Shape 108"/>
          <p:cNvGrpSpPr/>
          <p:nvPr/>
        </p:nvGrpSpPr>
        <p:grpSpPr>
          <a:xfrm>
            <a:off x="830392" y="1191256"/>
            <a:ext cx="745763" cy="45826"/>
            <a:chOff x="4580561" y="2589004"/>
            <a:chExt cx="1064464" cy="25200"/>
          </a:xfrm>
        </p:grpSpPr>
        <p:sp>
          <p:nvSpPr>
            <p:cNvPr id="109" name="Shape 10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0" name="Shape 110"/>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111" name="Shape 111"/>
          <p:cNvSpPr txBox="1"/>
          <p:nvPr>
            <p:ph type="title"/>
          </p:nvPr>
        </p:nvSpPr>
        <p:spPr>
          <a:xfrm>
            <a:off x="730000" y="1318650"/>
            <a:ext cx="3300900" cy="1687200"/>
          </a:xfrm>
          <a:prstGeom prst="rect">
            <a:avLst/>
          </a:prstGeom>
        </p:spPr>
        <p:txBody>
          <a:bodyPr anchorCtr="0" anchor="t" bIns="91425" lIns="91425" spcFirstLastPara="1" rIns="91425" wrap="square" tIns="91425"/>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112" name="Shape 112"/>
          <p:cNvSpPr txBox="1"/>
          <p:nvPr>
            <p:ph idx="1" type="subTitle"/>
          </p:nvPr>
        </p:nvSpPr>
        <p:spPr>
          <a:xfrm>
            <a:off x="724950" y="3161525"/>
            <a:ext cx="3300900" cy="759000"/>
          </a:xfrm>
          <a:prstGeom prst="rect">
            <a:avLst/>
          </a:prstGeom>
        </p:spPr>
        <p:txBody>
          <a:bodyPr anchorCtr="0" anchor="t" bIns="91425" lIns="91425" spcFirstLastPara="1" rIns="91425" wrap="square" tIns="91425"/>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113" name="Shape 113"/>
          <p:cNvSpPr txBox="1"/>
          <p:nvPr>
            <p:ph idx="2" type="body"/>
          </p:nvPr>
        </p:nvSpPr>
        <p:spPr>
          <a:xfrm>
            <a:off x="5174225" y="1352625"/>
            <a:ext cx="3374400" cy="3025500"/>
          </a:xfrm>
          <a:prstGeom prst="rect">
            <a:avLst/>
          </a:prstGeom>
        </p:spPr>
        <p:txBody>
          <a:bodyPr anchorCtr="0" anchor="t" bIns="91425" lIns="91425" spcFirstLastPara="1" rIns="91425" wrap="square" tIns="91425"/>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14" name="Shape 11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secHead">
  <p:cSld name="Section header">
    <p:spTree>
      <p:nvGrpSpPr>
        <p:cNvPr id="13" name="Shape 13"/>
        <p:cNvGrpSpPr/>
        <p:nvPr/>
      </p:nvGrpSpPr>
      <p:grpSpPr>
        <a:xfrm>
          <a:off x="0" y="0"/>
          <a:ext cx="0" cy="0"/>
          <a:chOff x="0" y="0"/>
          <a:chExt cx="0" cy="0"/>
        </a:xfrm>
      </p:grpSpPr>
      <p:sp>
        <p:nvSpPr>
          <p:cNvPr id="14" name="Shape 14"/>
          <p:cNvSpPr txBox="1"/>
          <p:nvPr>
            <p:ph type="title"/>
          </p:nvPr>
        </p:nvSpPr>
        <p:spPr>
          <a:xfrm>
            <a:off x="311700" y="2150850"/>
            <a:ext cx="8520600" cy="841800"/>
          </a:xfrm>
          <a:prstGeom prst="rect">
            <a:avLst/>
          </a:prstGeom>
        </p:spPr>
        <p:txBody>
          <a:bodyPr anchorCtr="0" anchor="ctr" bIns="91425" lIns="91425" spcFirstLastPara="1" rIns="91425" wrap="square" tIns="91425"/>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Shape 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Caption">
    <p:spTree>
      <p:nvGrpSpPr>
        <p:cNvPr id="115" name="Shape 115"/>
        <p:cNvGrpSpPr/>
        <p:nvPr/>
      </p:nvGrpSpPr>
      <p:grpSpPr>
        <a:xfrm>
          <a:off x="0" y="0"/>
          <a:ext cx="0" cy="0"/>
          <a:chOff x="0" y="0"/>
          <a:chExt cx="0" cy="0"/>
        </a:xfrm>
      </p:grpSpPr>
      <p:sp>
        <p:nvSpPr>
          <p:cNvPr id="116" name="Shape 116"/>
          <p:cNvSpPr txBox="1"/>
          <p:nvPr>
            <p:ph idx="1" type="body"/>
          </p:nvPr>
        </p:nvSpPr>
        <p:spPr>
          <a:xfrm>
            <a:off x="724950" y="4372551"/>
            <a:ext cx="7697400" cy="460500"/>
          </a:xfrm>
          <a:prstGeom prst="rect">
            <a:avLst/>
          </a:prstGeom>
        </p:spPr>
        <p:txBody>
          <a:bodyPr anchorCtr="0" anchor="ctr" bIns="91425" lIns="91425" spcFirstLastPara="1" rIns="91425" wrap="square" tIns="91425"/>
          <a:lstStyle>
            <a:lvl1pPr indent="-228600" lvl="0" marL="457200" rtl="0">
              <a:lnSpc>
                <a:spcPct val="100000"/>
              </a:lnSpc>
              <a:spcBef>
                <a:spcPts val="0"/>
              </a:spcBef>
              <a:spcAft>
                <a:spcPts val="0"/>
              </a:spcAft>
              <a:buSzPts val="1300"/>
              <a:buNone/>
              <a:defRPr/>
            </a:lvl1pPr>
          </a:lstStyle>
          <a:p/>
        </p:txBody>
      </p:sp>
      <p:sp>
        <p:nvSpPr>
          <p:cNvPr id="117" name="Shape 11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ig number">
    <p:bg>
      <p:bgPr>
        <a:solidFill>
          <a:schemeClr val="dk1"/>
        </a:solidFill>
      </p:bgPr>
    </p:bg>
    <p:spTree>
      <p:nvGrpSpPr>
        <p:cNvPr id="118" name="Shape 118"/>
        <p:cNvGrpSpPr/>
        <p:nvPr/>
      </p:nvGrpSpPr>
      <p:grpSpPr>
        <a:xfrm>
          <a:off x="0" y="0"/>
          <a:ext cx="0" cy="0"/>
          <a:chOff x="0" y="0"/>
          <a:chExt cx="0" cy="0"/>
        </a:xfrm>
      </p:grpSpPr>
      <p:grpSp>
        <p:nvGrpSpPr>
          <p:cNvPr id="119" name="Shape 119"/>
          <p:cNvGrpSpPr/>
          <p:nvPr/>
        </p:nvGrpSpPr>
        <p:grpSpPr>
          <a:xfrm>
            <a:off x="830392" y="4169130"/>
            <a:ext cx="745763" cy="45826"/>
            <a:chOff x="4580561" y="2589004"/>
            <a:chExt cx="1064464" cy="25200"/>
          </a:xfrm>
        </p:grpSpPr>
        <p:sp>
          <p:nvSpPr>
            <p:cNvPr id="120" name="Shape 120"/>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1" name="Shape 12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122" name="Shape 122"/>
          <p:cNvSpPr txBox="1"/>
          <p:nvPr>
            <p:ph type="title"/>
          </p:nvPr>
        </p:nvSpPr>
        <p:spPr>
          <a:xfrm>
            <a:off x="729450" y="733950"/>
            <a:ext cx="7688400" cy="1244700"/>
          </a:xfrm>
          <a:prstGeom prst="rect">
            <a:avLst/>
          </a:prstGeom>
        </p:spPr>
        <p:txBody>
          <a:bodyPr anchorCtr="0" anchor="t" bIns="91425" lIns="91425" spcFirstLastPara="1" rIns="91425" wrap="square" tIns="91425"/>
          <a:lstStyle>
            <a:lvl1pPr lvl="0" rtl="0">
              <a:spcBef>
                <a:spcPts val="0"/>
              </a:spcBef>
              <a:spcAft>
                <a:spcPts val="0"/>
              </a:spcAft>
              <a:buClr>
                <a:schemeClr val="lt1"/>
              </a:buClr>
              <a:buSzPts val="8000"/>
              <a:buNone/>
              <a:defRPr sz="8000">
                <a:solidFill>
                  <a:schemeClr val="lt1"/>
                </a:solidFill>
              </a:defRPr>
            </a:lvl1pPr>
            <a:lvl2pPr lvl="1" rtl="0">
              <a:spcBef>
                <a:spcPts val="0"/>
              </a:spcBef>
              <a:spcAft>
                <a:spcPts val="0"/>
              </a:spcAft>
              <a:buClr>
                <a:schemeClr val="lt1"/>
              </a:buClr>
              <a:buSzPts val="8000"/>
              <a:buNone/>
              <a:defRPr sz="8000">
                <a:solidFill>
                  <a:schemeClr val="lt1"/>
                </a:solidFill>
              </a:defRPr>
            </a:lvl2pPr>
            <a:lvl3pPr lvl="2" rtl="0">
              <a:spcBef>
                <a:spcPts val="0"/>
              </a:spcBef>
              <a:spcAft>
                <a:spcPts val="0"/>
              </a:spcAft>
              <a:buClr>
                <a:schemeClr val="lt1"/>
              </a:buClr>
              <a:buSzPts val="8000"/>
              <a:buNone/>
              <a:defRPr sz="8000">
                <a:solidFill>
                  <a:schemeClr val="lt1"/>
                </a:solidFill>
              </a:defRPr>
            </a:lvl3pPr>
            <a:lvl4pPr lvl="3" rtl="0">
              <a:spcBef>
                <a:spcPts val="0"/>
              </a:spcBef>
              <a:spcAft>
                <a:spcPts val="0"/>
              </a:spcAft>
              <a:buClr>
                <a:schemeClr val="lt1"/>
              </a:buClr>
              <a:buSzPts val="8000"/>
              <a:buNone/>
              <a:defRPr sz="8000">
                <a:solidFill>
                  <a:schemeClr val="lt1"/>
                </a:solidFill>
              </a:defRPr>
            </a:lvl4pPr>
            <a:lvl5pPr lvl="4" rtl="0">
              <a:spcBef>
                <a:spcPts val="0"/>
              </a:spcBef>
              <a:spcAft>
                <a:spcPts val="0"/>
              </a:spcAft>
              <a:buClr>
                <a:schemeClr val="lt1"/>
              </a:buClr>
              <a:buSzPts val="8000"/>
              <a:buNone/>
              <a:defRPr sz="8000">
                <a:solidFill>
                  <a:schemeClr val="lt1"/>
                </a:solidFill>
              </a:defRPr>
            </a:lvl5pPr>
            <a:lvl6pPr lvl="5" rtl="0">
              <a:spcBef>
                <a:spcPts val="0"/>
              </a:spcBef>
              <a:spcAft>
                <a:spcPts val="0"/>
              </a:spcAft>
              <a:buClr>
                <a:schemeClr val="lt1"/>
              </a:buClr>
              <a:buSzPts val="8000"/>
              <a:buNone/>
              <a:defRPr sz="8000">
                <a:solidFill>
                  <a:schemeClr val="lt1"/>
                </a:solidFill>
              </a:defRPr>
            </a:lvl6pPr>
            <a:lvl7pPr lvl="6" rtl="0">
              <a:spcBef>
                <a:spcPts val="0"/>
              </a:spcBef>
              <a:spcAft>
                <a:spcPts val="0"/>
              </a:spcAft>
              <a:buClr>
                <a:schemeClr val="lt1"/>
              </a:buClr>
              <a:buSzPts val="8000"/>
              <a:buNone/>
              <a:defRPr sz="8000">
                <a:solidFill>
                  <a:schemeClr val="lt1"/>
                </a:solidFill>
              </a:defRPr>
            </a:lvl7pPr>
            <a:lvl8pPr lvl="7" rtl="0">
              <a:spcBef>
                <a:spcPts val="0"/>
              </a:spcBef>
              <a:spcAft>
                <a:spcPts val="0"/>
              </a:spcAft>
              <a:buClr>
                <a:schemeClr val="lt1"/>
              </a:buClr>
              <a:buSzPts val="8000"/>
              <a:buNone/>
              <a:defRPr sz="8000">
                <a:solidFill>
                  <a:schemeClr val="lt1"/>
                </a:solidFill>
              </a:defRPr>
            </a:lvl8pPr>
            <a:lvl9pPr lvl="8" rtl="0">
              <a:spcBef>
                <a:spcPts val="0"/>
              </a:spcBef>
              <a:spcAft>
                <a:spcPts val="0"/>
              </a:spcAft>
              <a:buClr>
                <a:schemeClr val="lt1"/>
              </a:buClr>
              <a:buSzPts val="8000"/>
              <a:buNone/>
              <a:defRPr sz="8000">
                <a:solidFill>
                  <a:schemeClr val="lt1"/>
                </a:solidFill>
              </a:defRPr>
            </a:lvl9pPr>
          </a:lstStyle>
          <a:p/>
        </p:txBody>
      </p:sp>
      <p:sp>
        <p:nvSpPr>
          <p:cNvPr id="123" name="Shape 123"/>
          <p:cNvSpPr txBox="1"/>
          <p:nvPr>
            <p:ph idx="1" type="body"/>
          </p:nvPr>
        </p:nvSpPr>
        <p:spPr>
          <a:xfrm>
            <a:off x="729450" y="2272888"/>
            <a:ext cx="7688400" cy="1580400"/>
          </a:xfrm>
          <a:prstGeom prst="rect">
            <a:avLst/>
          </a:prstGeom>
        </p:spPr>
        <p:txBody>
          <a:bodyPr anchorCtr="0" anchor="t" bIns="91425" lIns="91425" spcFirstLastPara="1" rIns="91425" wrap="square" tIns="91425"/>
          <a:lstStyle>
            <a:lvl1pPr indent="-311150" lvl="0" marL="457200" rtl="0">
              <a:spcBef>
                <a:spcPts val="0"/>
              </a:spcBef>
              <a:spcAft>
                <a:spcPts val="0"/>
              </a:spcAft>
              <a:buClr>
                <a:schemeClr val="lt1"/>
              </a:buClr>
              <a:buSzPts val="1300"/>
              <a:buChar char="●"/>
              <a:defRPr>
                <a:solidFill>
                  <a:schemeClr val="lt1"/>
                </a:solidFill>
              </a:defRPr>
            </a:lvl1pPr>
            <a:lvl2pPr indent="-298450" lvl="1" marL="914400" rtl="0">
              <a:spcBef>
                <a:spcPts val="1600"/>
              </a:spcBef>
              <a:spcAft>
                <a:spcPts val="0"/>
              </a:spcAft>
              <a:buClr>
                <a:schemeClr val="lt1"/>
              </a:buClr>
              <a:buSzPts val="1100"/>
              <a:buChar char="○"/>
              <a:defRPr>
                <a:solidFill>
                  <a:schemeClr val="lt1"/>
                </a:solidFill>
              </a:defRPr>
            </a:lvl2pPr>
            <a:lvl3pPr indent="-298450" lvl="2" marL="1371600" rtl="0">
              <a:spcBef>
                <a:spcPts val="1600"/>
              </a:spcBef>
              <a:spcAft>
                <a:spcPts val="0"/>
              </a:spcAft>
              <a:buClr>
                <a:schemeClr val="lt1"/>
              </a:buClr>
              <a:buSzPts val="1100"/>
              <a:buChar char="■"/>
              <a:defRPr>
                <a:solidFill>
                  <a:schemeClr val="lt1"/>
                </a:solidFill>
              </a:defRPr>
            </a:lvl3pPr>
            <a:lvl4pPr indent="-298450" lvl="3" marL="1828800" rtl="0">
              <a:spcBef>
                <a:spcPts val="1600"/>
              </a:spcBef>
              <a:spcAft>
                <a:spcPts val="0"/>
              </a:spcAft>
              <a:buClr>
                <a:schemeClr val="lt1"/>
              </a:buClr>
              <a:buSzPts val="1100"/>
              <a:buChar char="●"/>
              <a:defRPr>
                <a:solidFill>
                  <a:schemeClr val="lt1"/>
                </a:solidFill>
              </a:defRPr>
            </a:lvl4pPr>
            <a:lvl5pPr indent="-298450" lvl="4" marL="2286000" rtl="0">
              <a:spcBef>
                <a:spcPts val="1600"/>
              </a:spcBef>
              <a:spcAft>
                <a:spcPts val="0"/>
              </a:spcAft>
              <a:buClr>
                <a:schemeClr val="lt1"/>
              </a:buClr>
              <a:buSzPts val="1100"/>
              <a:buChar char="○"/>
              <a:defRPr>
                <a:solidFill>
                  <a:schemeClr val="lt1"/>
                </a:solidFill>
              </a:defRPr>
            </a:lvl5pPr>
            <a:lvl6pPr indent="-298450" lvl="5" marL="2743200" rtl="0">
              <a:spcBef>
                <a:spcPts val="1600"/>
              </a:spcBef>
              <a:spcAft>
                <a:spcPts val="0"/>
              </a:spcAft>
              <a:buClr>
                <a:schemeClr val="lt1"/>
              </a:buClr>
              <a:buSzPts val="1100"/>
              <a:buChar char="■"/>
              <a:defRPr>
                <a:solidFill>
                  <a:schemeClr val="lt1"/>
                </a:solidFill>
              </a:defRPr>
            </a:lvl6pPr>
            <a:lvl7pPr indent="-298450" lvl="6" marL="3200400" rtl="0">
              <a:spcBef>
                <a:spcPts val="1600"/>
              </a:spcBef>
              <a:spcAft>
                <a:spcPts val="0"/>
              </a:spcAft>
              <a:buClr>
                <a:schemeClr val="lt1"/>
              </a:buClr>
              <a:buSzPts val="1100"/>
              <a:buChar char="●"/>
              <a:defRPr>
                <a:solidFill>
                  <a:schemeClr val="lt1"/>
                </a:solidFill>
              </a:defRPr>
            </a:lvl7pPr>
            <a:lvl8pPr indent="-298450" lvl="7" marL="3657600" rtl="0">
              <a:spcBef>
                <a:spcPts val="1600"/>
              </a:spcBef>
              <a:spcAft>
                <a:spcPts val="0"/>
              </a:spcAft>
              <a:buClr>
                <a:schemeClr val="lt1"/>
              </a:buClr>
              <a:buSzPts val="1100"/>
              <a:buChar char="○"/>
              <a:defRPr>
                <a:solidFill>
                  <a:schemeClr val="lt1"/>
                </a:solidFill>
              </a:defRPr>
            </a:lvl8pPr>
            <a:lvl9pPr indent="-298450" lvl="8" marL="4114800" rtl="0">
              <a:spcBef>
                <a:spcPts val="1600"/>
              </a:spcBef>
              <a:spcAft>
                <a:spcPts val="1600"/>
              </a:spcAft>
              <a:buClr>
                <a:schemeClr val="lt1"/>
              </a:buClr>
              <a:buSzPts val="1100"/>
              <a:buChar char="■"/>
              <a:defRPr>
                <a:solidFill>
                  <a:schemeClr val="lt1"/>
                </a:solidFill>
              </a:defRPr>
            </a:lvl9pPr>
          </a:lstStyle>
          <a:p/>
        </p:txBody>
      </p:sp>
      <p:sp>
        <p:nvSpPr>
          <p:cNvPr id="124" name="Shape 12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solidFill>
                  <a:schemeClr val="lt1"/>
                </a:solidFill>
              </a:rPr>
              <a:t>‹#›</a:t>
            </a:fld>
            <a:endParaRPr>
              <a:solidFill>
                <a:schemeClr val="lt1"/>
              </a:solidFil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blank">
  <p:cSld name="Blank">
    <p:spTree>
      <p:nvGrpSpPr>
        <p:cNvPr id="125" name="Shape 125"/>
        <p:cNvGrpSpPr/>
        <p:nvPr/>
      </p:nvGrpSpPr>
      <p:grpSpPr>
        <a:xfrm>
          <a:off x="0" y="0"/>
          <a:ext cx="0" cy="0"/>
          <a:chOff x="0" y="0"/>
          <a:chExt cx="0" cy="0"/>
        </a:xfrm>
      </p:grpSpPr>
      <p:sp>
        <p:nvSpPr>
          <p:cNvPr id="126" name="Shape 12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x">
  <p:cSld name="Title and body">
    <p:spTree>
      <p:nvGrpSpPr>
        <p:cNvPr id="16" name="Shape 16"/>
        <p:cNvGrpSpPr/>
        <p:nvPr/>
      </p:nvGrpSpPr>
      <p:grpSpPr>
        <a:xfrm>
          <a:off x="0" y="0"/>
          <a:ext cx="0" cy="0"/>
          <a:chOff x="0" y="0"/>
          <a:chExt cx="0" cy="0"/>
        </a:xfrm>
      </p:grpSpPr>
      <p:sp>
        <p:nvSpPr>
          <p:cNvPr id="17" name="Shape 17"/>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Shape 18"/>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Shape 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woColTx">
  <p:cSld name="Title and two columns">
    <p:spTree>
      <p:nvGrpSpPr>
        <p:cNvPr id="20" name="Shape 20"/>
        <p:cNvGrpSpPr/>
        <p:nvPr/>
      </p:nvGrpSpPr>
      <p:grpSpPr>
        <a:xfrm>
          <a:off x="0" y="0"/>
          <a:ext cx="0" cy="0"/>
          <a:chOff x="0" y="0"/>
          <a:chExt cx="0" cy="0"/>
        </a:xfrm>
      </p:grpSpPr>
      <p:sp>
        <p:nvSpPr>
          <p:cNvPr id="21" name="Shape 21"/>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Shape 22"/>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Shape 23"/>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Shape 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Only">
  <p:cSld name="Title only">
    <p:spTree>
      <p:nvGrpSpPr>
        <p:cNvPr id="25" name="Shape 25"/>
        <p:cNvGrpSpPr/>
        <p:nvPr/>
      </p:nvGrpSpPr>
      <p:grpSpPr>
        <a:xfrm>
          <a:off x="0" y="0"/>
          <a:ext cx="0" cy="0"/>
          <a:chOff x="0" y="0"/>
          <a:chExt cx="0" cy="0"/>
        </a:xfrm>
      </p:grpSpPr>
      <p:sp>
        <p:nvSpPr>
          <p:cNvPr id="26" name="Shape 26"/>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Shape 2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One column text">
    <p:spTree>
      <p:nvGrpSpPr>
        <p:cNvPr id="28" name="Shape 28"/>
        <p:cNvGrpSpPr/>
        <p:nvPr/>
      </p:nvGrpSpPr>
      <p:grpSpPr>
        <a:xfrm>
          <a:off x="0" y="0"/>
          <a:ext cx="0" cy="0"/>
          <a:chOff x="0" y="0"/>
          <a:chExt cx="0" cy="0"/>
        </a:xfrm>
      </p:grpSpPr>
      <p:sp>
        <p:nvSpPr>
          <p:cNvPr id="29" name="Shape 29"/>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Shape 30"/>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Shape 3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ain point">
    <p:spTree>
      <p:nvGrpSpPr>
        <p:cNvPr id="32" name="Shape 32"/>
        <p:cNvGrpSpPr/>
        <p:nvPr/>
      </p:nvGrpSpPr>
      <p:grpSpPr>
        <a:xfrm>
          <a:off x="0" y="0"/>
          <a:ext cx="0" cy="0"/>
          <a:chOff x="0" y="0"/>
          <a:chExt cx="0" cy="0"/>
        </a:xfrm>
      </p:grpSpPr>
      <p:sp>
        <p:nvSpPr>
          <p:cNvPr id="33" name="Shape 33"/>
          <p:cNvSpPr txBox="1"/>
          <p:nvPr>
            <p:ph type="title"/>
          </p:nvPr>
        </p:nvSpPr>
        <p:spPr>
          <a:xfrm>
            <a:off x="490250" y="450150"/>
            <a:ext cx="6367800" cy="4090800"/>
          </a:xfrm>
          <a:prstGeom prst="rect">
            <a:avLst/>
          </a:prstGeom>
        </p:spPr>
        <p:txBody>
          <a:bodyPr anchorCtr="0" anchor="ctr" bIns="91425" lIns="91425" spcFirstLastPara="1" rIns="91425" wrap="square" tIns="91425"/>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Shape 3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ection title and description">
    <p:spTree>
      <p:nvGrpSpPr>
        <p:cNvPr id="35"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7" name="Shape 37"/>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Shape 38"/>
          <p:cNvSpPr txBox="1"/>
          <p:nvPr>
            <p:ph idx="1" type="subTitle"/>
          </p:nvPr>
        </p:nvSpPr>
        <p:spPr>
          <a:xfrm>
            <a:off x="265500" y="2803075"/>
            <a:ext cx="4045200" cy="12351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Shape 39"/>
          <p:cNvSpPr txBox="1"/>
          <p:nvPr>
            <p:ph idx="2" type="body"/>
          </p:nvPr>
        </p:nvSpPr>
        <p:spPr>
          <a:xfrm>
            <a:off x="4939500" y="724075"/>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Shape 4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Caption">
    <p:spTree>
      <p:nvGrpSpPr>
        <p:cNvPr id="41" name="Shape 41"/>
        <p:cNvGrpSpPr/>
        <p:nvPr/>
      </p:nvGrpSpPr>
      <p:grpSpPr>
        <a:xfrm>
          <a:off x="0" y="0"/>
          <a:ext cx="0" cy="0"/>
          <a:chOff x="0" y="0"/>
          <a:chExt cx="0" cy="0"/>
        </a:xfrm>
      </p:grpSpPr>
      <p:sp>
        <p:nvSpPr>
          <p:cNvPr id="42" name="Shape 42"/>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800"/>
              <a:buNone/>
              <a:defRPr/>
            </a:lvl1pPr>
          </a:lstStyle>
          <a:p/>
        </p:txBody>
      </p:sp>
      <p:sp>
        <p:nvSpPr>
          <p:cNvPr id="43" name="Shape 4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2.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Shape 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Shape 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algn="r">
              <a:spcBef>
                <a:spcPts val="0"/>
              </a:spcBef>
              <a:spcAft>
                <a:spcPts val="0"/>
              </a:spcAft>
              <a:buNone/>
            </a:pPr>
            <a:fld id="{00000000-1234-1234-1234-123412341234}" type="slidenum">
              <a:rPr lang="en" sz="1000">
                <a:solidFill>
                  <a:schemeClr val="dk2"/>
                </a:solidFill>
              </a:rPr>
              <a:t>‹#›</a:t>
            </a:fld>
            <a:endParaRPr sz="1000">
              <a:solidFill>
                <a:schemeClr val="dk2"/>
              </a:solidFill>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treamline">
    <p:bg>
      <p:bgPr>
        <a:solidFill>
          <a:schemeClr val="lt1"/>
        </a:solidFill>
      </p:bgPr>
    </p:bg>
    <p:spTree>
      <p:nvGrpSpPr>
        <p:cNvPr id="50" name="Shape 50"/>
        <p:cNvGrpSpPr/>
        <p:nvPr/>
      </p:nvGrpSpPr>
      <p:grpSpPr>
        <a:xfrm>
          <a:off x="0" y="0"/>
          <a:ext cx="0" cy="0"/>
          <a:chOff x="0" y="0"/>
          <a:chExt cx="0" cy="0"/>
        </a:xfrm>
      </p:grpSpPr>
      <p:sp>
        <p:nvSpPr>
          <p:cNvPr id="51" name="Shape 5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rtl="0">
              <a:spcBef>
                <a:spcPts val="0"/>
              </a:spcBef>
              <a:spcAft>
                <a:spcPts val="0"/>
              </a:spcAft>
              <a:buSzPts val="2800"/>
              <a:buFont typeface="Raleway"/>
              <a:buNone/>
              <a:defRPr b="1" sz="2800">
                <a:latin typeface="Raleway"/>
                <a:ea typeface="Raleway"/>
                <a:cs typeface="Raleway"/>
                <a:sym typeface="Raleway"/>
              </a:defRPr>
            </a:lvl1pPr>
            <a:lvl2pPr lvl="1" rtl="0">
              <a:spcBef>
                <a:spcPts val="0"/>
              </a:spcBef>
              <a:spcAft>
                <a:spcPts val="0"/>
              </a:spcAft>
              <a:buSzPts val="2800"/>
              <a:buFont typeface="Raleway"/>
              <a:buNone/>
              <a:defRPr b="1" sz="2800">
                <a:latin typeface="Raleway"/>
                <a:ea typeface="Raleway"/>
                <a:cs typeface="Raleway"/>
                <a:sym typeface="Raleway"/>
              </a:defRPr>
            </a:lvl2pPr>
            <a:lvl3pPr lvl="2" rtl="0">
              <a:spcBef>
                <a:spcPts val="0"/>
              </a:spcBef>
              <a:spcAft>
                <a:spcPts val="0"/>
              </a:spcAft>
              <a:buSzPts val="2800"/>
              <a:buFont typeface="Raleway"/>
              <a:buNone/>
              <a:defRPr b="1" sz="2800">
                <a:latin typeface="Raleway"/>
                <a:ea typeface="Raleway"/>
                <a:cs typeface="Raleway"/>
                <a:sym typeface="Raleway"/>
              </a:defRPr>
            </a:lvl3pPr>
            <a:lvl4pPr lvl="3" rtl="0">
              <a:spcBef>
                <a:spcPts val="0"/>
              </a:spcBef>
              <a:spcAft>
                <a:spcPts val="0"/>
              </a:spcAft>
              <a:buSzPts val="2800"/>
              <a:buFont typeface="Raleway"/>
              <a:buNone/>
              <a:defRPr b="1" sz="2800">
                <a:latin typeface="Raleway"/>
                <a:ea typeface="Raleway"/>
                <a:cs typeface="Raleway"/>
                <a:sym typeface="Raleway"/>
              </a:defRPr>
            </a:lvl4pPr>
            <a:lvl5pPr lvl="4" rtl="0">
              <a:spcBef>
                <a:spcPts val="0"/>
              </a:spcBef>
              <a:spcAft>
                <a:spcPts val="0"/>
              </a:spcAft>
              <a:buSzPts val="2800"/>
              <a:buFont typeface="Raleway"/>
              <a:buNone/>
              <a:defRPr b="1" sz="2800">
                <a:latin typeface="Raleway"/>
                <a:ea typeface="Raleway"/>
                <a:cs typeface="Raleway"/>
                <a:sym typeface="Raleway"/>
              </a:defRPr>
            </a:lvl5pPr>
            <a:lvl6pPr lvl="5" rtl="0">
              <a:spcBef>
                <a:spcPts val="0"/>
              </a:spcBef>
              <a:spcAft>
                <a:spcPts val="0"/>
              </a:spcAft>
              <a:buSzPts val="2800"/>
              <a:buFont typeface="Raleway"/>
              <a:buNone/>
              <a:defRPr b="1" sz="2800">
                <a:latin typeface="Raleway"/>
                <a:ea typeface="Raleway"/>
                <a:cs typeface="Raleway"/>
                <a:sym typeface="Raleway"/>
              </a:defRPr>
            </a:lvl6pPr>
            <a:lvl7pPr lvl="6" rtl="0">
              <a:spcBef>
                <a:spcPts val="0"/>
              </a:spcBef>
              <a:spcAft>
                <a:spcPts val="0"/>
              </a:spcAft>
              <a:buSzPts val="2800"/>
              <a:buFont typeface="Raleway"/>
              <a:buNone/>
              <a:defRPr b="1" sz="2800">
                <a:latin typeface="Raleway"/>
                <a:ea typeface="Raleway"/>
                <a:cs typeface="Raleway"/>
                <a:sym typeface="Raleway"/>
              </a:defRPr>
            </a:lvl7pPr>
            <a:lvl8pPr lvl="7" rtl="0">
              <a:spcBef>
                <a:spcPts val="0"/>
              </a:spcBef>
              <a:spcAft>
                <a:spcPts val="0"/>
              </a:spcAft>
              <a:buSzPts val="2800"/>
              <a:buFont typeface="Raleway"/>
              <a:buNone/>
              <a:defRPr b="1" sz="2800">
                <a:latin typeface="Raleway"/>
                <a:ea typeface="Raleway"/>
                <a:cs typeface="Raleway"/>
                <a:sym typeface="Raleway"/>
              </a:defRPr>
            </a:lvl8pPr>
            <a:lvl9pPr lvl="8" rtl="0">
              <a:spcBef>
                <a:spcPts val="0"/>
              </a:spcBef>
              <a:spcAft>
                <a:spcPts val="0"/>
              </a:spcAft>
              <a:buSzPts val="2800"/>
              <a:buFont typeface="Raleway"/>
              <a:buNone/>
              <a:defRPr b="1" sz="2800">
                <a:latin typeface="Raleway"/>
                <a:ea typeface="Raleway"/>
                <a:cs typeface="Raleway"/>
                <a:sym typeface="Raleway"/>
              </a:defRPr>
            </a:lvl9pPr>
          </a:lstStyle>
          <a:p/>
        </p:txBody>
      </p:sp>
      <p:sp>
        <p:nvSpPr>
          <p:cNvPr id="52" name="Shape 5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11150" lvl="0" marL="457200" rtl="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rtl="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53" name="Shape 53"/>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000">
                <a:solidFill>
                  <a:schemeClr val="accent1"/>
                </a:solidFill>
                <a:latin typeface="Lato"/>
                <a:ea typeface="Lato"/>
                <a:cs typeface="Lato"/>
                <a:sym typeface="Lato"/>
              </a:rPr>
              <a:t>‹#›</a:t>
            </a:fld>
            <a:endParaRPr sz="1000">
              <a:solidFill>
                <a:schemeClr val="accent1"/>
              </a:solidFill>
              <a:latin typeface="Lato"/>
              <a:ea typeface="Lato"/>
              <a:cs typeface="Lato"/>
              <a:sym typeface="Lato"/>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 Id="rId3" Type="http://schemas.openxmlformats.org/officeDocument/2006/relationships/image" Target="../media/image8.png"/><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 Id="rId3"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 Id="rId3" Type="http://schemas.openxmlformats.org/officeDocument/2006/relationships/comments" Target="../comments/commen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 Id="rId3" Type="http://schemas.openxmlformats.org/officeDocument/2006/relationships/image" Target="../media/image6.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9.xml"/><Relationship Id="rId3"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xml"/><Relationship Id="rId3" Type="http://schemas.openxmlformats.org/officeDocument/2006/relationships/image" Target="../media/image1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xml"/><Relationship Id="rId3" Type="http://schemas.openxmlformats.org/officeDocument/2006/relationships/image" Target="../media/image1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xml"/><Relationship Id="rId3" Type="http://schemas.openxmlformats.org/officeDocument/2006/relationships/image" Target="../media/image9.png"/><Relationship Id="rId4" Type="http://schemas.openxmlformats.org/officeDocument/2006/relationships/image" Target="../media/image1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xml"/><Relationship Id="rId3" Type="http://schemas.openxmlformats.org/officeDocument/2006/relationships/image" Target="../media/image16.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6.xml"/><Relationship Id="rId3" Type="http://schemas.openxmlformats.org/officeDocument/2006/relationships/image" Target="../media/image1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 Id="rId3" Type="http://schemas.openxmlformats.org/officeDocument/2006/relationships/image" Target="../media/image1.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 Id="rId3" Type="http://schemas.openxmlformats.org/officeDocument/2006/relationships/image" Target="../media/image5.png"/><Relationship Id="rId4" Type="http://schemas.openxmlformats.org/officeDocument/2006/relationships/image" Target="../media/image4.png"/><Relationship Id="rId5" Type="http://schemas.openxmlformats.org/officeDocument/2006/relationships/image" Target="../media/image1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 Id="rId3" Type="http://schemas.openxmlformats.org/officeDocument/2006/relationships/hyperlink" Target="https://drive.google.com/file/d/16-SiPVCGLH-1nC0bZuuZc2tmIZGt-hxh/view"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0" name="Shape 130"/>
        <p:cNvGrpSpPr/>
        <p:nvPr/>
      </p:nvGrpSpPr>
      <p:grpSpPr>
        <a:xfrm>
          <a:off x="0" y="0"/>
          <a:ext cx="0" cy="0"/>
          <a:chOff x="0" y="0"/>
          <a:chExt cx="0" cy="0"/>
        </a:xfrm>
      </p:grpSpPr>
      <p:sp>
        <p:nvSpPr>
          <p:cNvPr id="131" name="Shape 131"/>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Robust Euro Notes Classification</a:t>
            </a:r>
            <a:endParaRPr/>
          </a:p>
        </p:txBody>
      </p:sp>
      <p:sp>
        <p:nvSpPr>
          <p:cNvPr id="132" name="Shape 132"/>
          <p:cNvSpPr txBox="1"/>
          <p:nvPr>
            <p:ph idx="1" type="subTitle"/>
          </p:nvPr>
        </p:nvSpPr>
        <p:spPr>
          <a:xfrm>
            <a:off x="729452" y="2891375"/>
            <a:ext cx="7688100" cy="541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2400"/>
              <a:t>(Adversarial Attack-Defense)</a:t>
            </a:r>
            <a:endParaRPr sz="2400"/>
          </a:p>
        </p:txBody>
      </p:sp>
      <p:sp>
        <p:nvSpPr>
          <p:cNvPr id="133" name="Shape 133"/>
          <p:cNvSpPr txBox="1"/>
          <p:nvPr/>
        </p:nvSpPr>
        <p:spPr>
          <a:xfrm>
            <a:off x="6142425" y="3367625"/>
            <a:ext cx="2586000" cy="11112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t>Johannes Heidecke</a:t>
            </a:r>
            <a:endParaRPr/>
          </a:p>
          <a:p>
            <a:pPr indent="0" lvl="0" marL="0" rtl="0">
              <a:spcBef>
                <a:spcPts val="0"/>
              </a:spcBef>
              <a:spcAft>
                <a:spcPts val="0"/>
              </a:spcAft>
              <a:buNone/>
            </a:pPr>
            <a:r>
              <a:rPr lang="en"/>
              <a:t>Denys Kovalenko</a:t>
            </a:r>
            <a:endParaRPr/>
          </a:p>
          <a:p>
            <a:pPr indent="0" lvl="0" marL="0" rtl="0">
              <a:spcBef>
                <a:spcPts val="0"/>
              </a:spcBef>
              <a:spcAft>
                <a:spcPts val="0"/>
              </a:spcAft>
              <a:buNone/>
            </a:pPr>
            <a:r>
              <a:rPr lang="en"/>
              <a:t>Alberto Olivares Alarcos</a:t>
            </a:r>
            <a:endParaRPr/>
          </a:p>
          <a:p>
            <a:pPr indent="0" lvl="0" marL="0" rtl="0">
              <a:spcBef>
                <a:spcPts val="0"/>
              </a:spcBef>
              <a:spcAft>
                <a:spcPts val="0"/>
              </a:spcAft>
              <a:buNone/>
            </a:pPr>
            <a:r>
              <a:rPr lang="en"/>
              <a:t>Alejandro Suárez Hernández</a:t>
            </a:r>
            <a:endParaRPr/>
          </a:p>
        </p:txBody>
      </p:sp>
      <p:sp>
        <p:nvSpPr>
          <p:cNvPr id="134" name="Shape 134"/>
          <p:cNvSpPr txBox="1"/>
          <p:nvPr/>
        </p:nvSpPr>
        <p:spPr>
          <a:xfrm>
            <a:off x="6769950" y="1605125"/>
            <a:ext cx="1647600" cy="1762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4800">
                <a:solidFill>
                  <a:srgbClr val="494949"/>
                </a:solidFill>
              </a:rPr>
              <a:t>€€€</a:t>
            </a:r>
            <a:endParaRPr sz="48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4" name="Shape 204"/>
        <p:cNvGrpSpPr/>
        <p:nvPr/>
      </p:nvGrpSpPr>
      <p:grpSpPr>
        <a:xfrm>
          <a:off x="0" y="0"/>
          <a:ext cx="0" cy="0"/>
          <a:chOff x="0" y="0"/>
          <a:chExt cx="0" cy="0"/>
        </a:xfrm>
      </p:grpSpPr>
      <p:sp>
        <p:nvSpPr>
          <p:cNvPr id="205" name="Shape 20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Objectives</a:t>
            </a:r>
            <a:endParaRPr/>
          </a:p>
        </p:txBody>
      </p:sp>
      <p:sp>
        <p:nvSpPr>
          <p:cNvPr id="206" name="Shape 20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55600" lvl="0" marL="457200" rtl="0">
              <a:spcBef>
                <a:spcPts val="0"/>
              </a:spcBef>
              <a:spcAft>
                <a:spcPts val="0"/>
              </a:spcAft>
              <a:buClr>
                <a:srgbClr val="494949"/>
              </a:buClr>
              <a:buSzPts val="2000"/>
              <a:buChar char="●"/>
            </a:pPr>
            <a:r>
              <a:rPr b="1" lang="en" sz="2000">
                <a:solidFill>
                  <a:srgbClr val="494949"/>
                </a:solidFill>
              </a:rPr>
              <a:t>Collect data</a:t>
            </a:r>
            <a:endParaRPr b="1" sz="2000">
              <a:solidFill>
                <a:srgbClr val="494949"/>
              </a:solidFill>
            </a:endParaRPr>
          </a:p>
          <a:p>
            <a:pPr indent="-355600" lvl="0" marL="457200" rtl="0">
              <a:spcBef>
                <a:spcPts val="0"/>
              </a:spcBef>
              <a:spcAft>
                <a:spcPts val="0"/>
              </a:spcAft>
              <a:buClr>
                <a:srgbClr val="494949"/>
              </a:buClr>
              <a:buSzPts val="2000"/>
              <a:buChar char="●"/>
            </a:pPr>
            <a:r>
              <a:rPr b="1" lang="en" sz="2000">
                <a:solidFill>
                  <a:srgbClr val="494949"/>
                </a:solidFill>
              </a:rPr>
              <a:t>Train strong classifier for “normal” data</a:t>
            </a:r>
            <a:endParaRPr b="1" sz="2000">
              <a:solidFill>
                <a:srgbClr val="494949"/>
              </a:solidFill>
            </a:endParaRPr>
          </a:p>
          <a:p>
            <a:pPr indent="-355600" lvl="0" marL="457200" rtl="0">
              <a:spcBef>
                <a:spcPts val="0"/>
              </a:spcBef>
              <a:spcAft>
                <a:spcPts val="0"/>
              </a:spcAft>
              <a:buClr>
                <a:srgbClr val="494949"/>
              </a:buClr>
              <a:buSzPts val="2000"/>
              <a:buChar char="●"/>
            </a:pPr>
            <a:r>
              <a:rPr b="1" lang="en" sz="2000">
                <a:solidFill>
                  <a:srgbClr val="494949"/>
                </a:solidFill>
              </a:rPr>
              <a:t>Implement state-of-the-art attacks (GAN, PGD)</a:t>
            </a:r>
            <a:endParaRPr b="1" sz="2000">
              <a:solidFill>
                <a:srgbClr val="494949"/>
              </a:solidFill>
            </a:endParaRPr>
          </a:p>
          <a:p>
            <a:pPr indent="-355600" lvl="0" marL="457200" rtl="0">
              <a:spcBef>
                <a:spcPts val="0"/>
              </a:spcBef>
              <a:spcAft>
                <a:spcPts val="0"/>
              </a:spcAft>
              <a:buClr>
                <a:srgbClr val="494949"/>
              </a:buClr>
              <a:buSzPts val="2000"/>
              <a:buChar char="●"/>
            </a:pPr>
            <a:r>
              <a:rPr b="1" lang="en" sz="2000">
                <a:solidFill>
                  <a:srgbClr val="494949"/>
                </a:solidFill>
              </a:rPr>
              <a:t>Implement defense mechanism</a:t>
            </a:r>
            <a:endParaRPr b="1" sz="2000">
              <a:solidFill>
                <a:srgbClr val="494949"/>
              </a:solidFill>
            </a:endParaRPr>
          </a:p>
          <a:p>
            <a:pPr indent="-355600" lvl="0" marL="457200" rtl="0">
              <a:spcBef>
                <a:spcPts val="0"/>
              </a:spcBef>
              <a:spcAft>
                <a:spcPts val="0"/>
              </a:spcAft>
              <a:buClr>
                <a:srgbClr val="494949"/>
              </a:buClr>
              <a:buSzPts val="2000"/>
              <a:buChar char="●"/>
            </a:pPr>
            <a:r>
              <a:rPr b="1" lang="en" sz="2000">
                <a:solidFill>
                  <a:srgbClr val="494949"/>
                </a:solidFill>
              </a:rPr>
              <a:t>Give analysis of strengths and weaknesses of the implemented system</a:t>
            </a:r>
            <a:endParaRPr b="1" sz="2000">
              <a:solidFill>
                <a:srgbClr val="494949"/>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0" name="Shape 210"/>
        <p:cNvGrpSpPr/>
        <p:nvPr/>
      </p:nvGrpSpPr>
      <p:grpSpPr>
        <a:xfrm>
          <a:off x="0" y="0"/>
          <a:ext cx="0" cy="0"/>
          <a:chOff x="0" y="0"/>
          <a:chExt cx="0" cy="0"/>
        </a:xfrm>
      </p:grpSpPr>
      <p:sp>
        <p:nvSpPr>
          <p:cNvPr id="211" name="Shape 21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212" name="Shape 21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t/>
            </a:r>
            <a:endParaRPr/>
          </a:p>
        </p:txBody>
      </p:sp>
      <p:pic>
        <p:nvPicPr>
          <p:cNvPr id="213" name="Shape 213"/>
          <p:cNvPicPr preferRelativeResize="0"/>
          <p:nvPr/>
        </p:nvPicPr>
        <p:blipFill rotWithShape="1">
          <a:blip r:embed="rId3">
            <a:alphaModFix/>
          </a:blip>
          <a:srcRect b="0" l="22010" r="7936" t="31129"/>
          <a:stretch/>
        </p:blipFill>
        <p:spPr>
          <a:xfrm>
            <a:off x="0" y="-1"/>
            <a:ext cx="9301204" cy="5143500"/>
          </a:xfrm>
          <a:prstGeom prst="rect">
            <a:avLst/>
          </a:prstGeom>
          <a:noFill/>
          <a:ln>
            <a:noFill/>
          </a:ln>
        </p:spPr>
      </p:pic>
      <p:sp>
        <p:nvSpPr>
          <p:cNvPr id="214" name="Shape 214"/>
          <p:cNvSpPr txBox="1"/>
          <p:nvPr/>
        </p:nvSpPr>
        <p:spPr>
          <a:xfrm>
            <a:off x="0" y="0"/>
            <a:ext cx="3000000" cy="30000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pic>
        <p:nvPicPr>
          <p:cNvPr id="215" name="Shape 215"/>
          <p:cNvPicPr preferRelativeResize="0"/>
          <p:nvPr/>
        </p:nvPicPr>
        <p:blipFill rotWithShape="1">
          <a:blip r:embed="rId4">
            <a:alphaModFix/>
          </a:blip>
          <a:srcRect b="15621" l="14588" r="18673" t="34358"/>
          <a:stretch/>
        </p:blipFill>
        <p:spPr>
          <a:xfrm>
            <a:off x="3751875" y="-209474"/>
            <a:ext cx="5499750" cy="582997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9" name="Shape 219"/>
        <p:cNvGrpSpPr/>
        <p:nvPr/>
      </p:nvGrpSpPr>
      <p:grpSpPr>
        <a:xfrm>
          <a:off x="0" y="0"/>
          <a:ext cx="0" cy="0"/>
          <a:chOff x="0" y="0"/>
          <a:chExt cx="0" cy="0"/>
        </a:xfrm>
      </p:grpSpPr>
      <p:sp>
        <p:nvSpPr>
          <p:cNvPr id="220" name="Shape 220"/>
          <p:cNvSpPr txBox="1"/>
          <p:nvPr>
            <p:ph type="title"/>
          </p:nvPr>
        </p:nvSpPr>
        <p:spPr>
          <a:xfrm>
            <a:off x="2009125" y="1318650"/>
            <a:ext cx="7688700" cy="535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4800"/>
              <a:t>Let’s go Deep!</a:t>
            </a:r>
            <a:endParaRPr sz="4800"/>
          </a:p>
        </p:txBody>
      </p:sp>
      <p:pic>
        <p:nvPicPr>
          <p:cNvPr id="221" name="Shape 221"/>
          <p:cNvPicPr preferRelativeResize="0"/>
          <p:nvPr/>
        </p:nvPicPr>
        <p:blipFill>
          <a:blip r:embed="rId3">
            <a:alphaModFix/>
          </a:blip>
          <a:stretch>
            <a:fillRect/>
          </a:stretch>
        </p:blipFill>
        <p:spPr>
          <a:xfrm>
            <a:off x="-118533" y="-66675"/>
            <a:ext cx="9262531" cy="5210174"/>
          </a:xfrm>
          <a:prstGeom prst="rect">
            <a:avLst/>
          </a:prstGeom>
          <a:noFill/>
          <a:ln>
            <a:noFill/>
          </a:ln>
        </p:spPr>
      </p:pic>
      <p:sp>
        <p:nvSpPr>
          <p:cNvPr id="222" name="Shape 222"/>
          <p:cNvSpPr txBox="1"/>
          <p:nvPr/>
        </p:nvSpPr>
        <p:spPr>
          <a:xfrm>
            <a:off x="2720950" y="4171150"/>
            <a:ext cx="7156200" cy="8349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sz="4800">
                <a:solidFill>
                  <a:srgbClr val="FFFFFF"/>
                </a:solidFill>
              </a:rPr>
              <a:t>Lets go deep!</a:t>
            </a:r>
            <a:endParaRPr sz="4800">
              <a:solidFill>
                <a:srgbClr val="FFFFFF"/>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6" name="Shape 226"/>
        <p:cNvGrpSpPr/>
        <p:nvPr/>
      </p:nvGrpSpPr>
      <p:grpSpPr>
        <a:xfrm>
          <a:off x="0" y="0"/>
          <a:ext cx="0" cy="0"/>
          <a:chOff x="0" y="0"/>
          <a:chExt cx="0" cy="0"/>
        </a:xfrm>
      </p:grpSpPr>
      <p:sp>
        <p:nvSpPr>
          <p:cNvPr id="227" name="Shape 22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Training Classifier</a:t>
            </a:r>
            <a:endParaRPr/>
          </a:p>
        </p:txBody>
      </p:sp>
      <p:sp>
        <p:nvSpPr>
          <p:cNvPr id="228" name="Shape 22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spcBef>
                <a:spcPts val="0"/>
              </a:spcBef>
              <a:spcAft>
                <a:spcPts val="0"/>
              </a:spcAft>
              <a:buSzPts val="1300"/>
              <a:buChar char="●"/>
            </a:pPr>
            <a:r>
              <a:rPr lang="en"/>
              <a:t>CNN - Pre-trained  ResNet with 18 layers (by Torchvision)</a:t>
            </a:r>
            <a:endParaRPr/>
          </a:p>
          <a:p>
            <a:pPr indent="-311150" lvl="0" marL="457200" rtl="0">
              <a:spcBef>
                <a:spcPts val="0"/>
              </a:spcBef>
              <a:spcAft>
                <a:spcPts val="0"/>
              </a:spcAft>
              <a:buSzPts val="1300"/>
              <a:buChar char="●"/>
            </a:pPr>
            <a:r>
              <a:rPr lang="en"/>
              <a:t>Pytorch for model training</a:t>
            </a:r>
            <a:endParaRPr/>
          </a:p>
          <a:p>
            <a:pPr indent="-311150" lvl="0" marL="457200" rtl="0">
              <a:spcBef>
                <a:spcPts val="0"/>
              </a:spcBef>
              <a:spcAft>
                <a:spcPts val="0"/>
              </a:spcAft>
              <a:buSzPts val="1300"/>
              <a:buChar char="●"/>
            </a:pPr>
            <a:r>
              <a:rPr lang="en"/>
              <a:t>4 target classes</a:t>
            </a:r>
            <a:endParaRPr/>
          </a:p>
          <a:p>
            <a:pPr indent="-311150" lvl="0" marL="457200" rtl="0">
              <a:spcBef>
                <a:spcPts val="0"/>
              </a:spcBef>
              <a:spcAft>
                <a:spcPts val="0"/>
              </a:spcAft>
              <a:buSzPts val="1300"/>
              <a:buChar char="●"/>
            </a:pPr>
            <a:r>
              <a:rPr lang="en"/>
              <a:t>470 original images, 47000 augmented. 224 x 224 pixels</a:t>
            </a:r>
            <a:endParaRPr/>
          </a:p>
          <a:p>
            <a:pPr indent="-311150" lvl="0" marL="457200">
              <a:spcBef>
                <a:spcPts val="0"/>
              </a:spcBef>
              <a:spcAft>
                <a:spcPts val="0"/>
              </a:spcAft>
              <a:buSzPts val="1300"/>
              <a:buChar char="●"/>
            </a:pPr>
            <a:r>
              <a:rPr lang="en"/>
              <a:t>100 epochs</a:t>
            </a:r>
            <a:endParaRPr/>
          </a:p>
        </p:txBody>
      </p:sp>
      <p:sp>
        <p:nvSpPr>
          <p:cNvPr id="229" name="Shape 229"/>
          <p:cNvSpPr txBox="1"/>
          <p:nvPr/>
        </p:nvSpPr>
        <p:spPr>
          <a:xfrm>
            <a:off x="790425" y="3927050"/>
            <a:ext cx="7960200" cy="10242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b="1" lang="en" sz="4800"/>
              <a:t>99.43% accuracy! But...</a:t>
            </a:r>
            <a:endParaRPr b="1" sz="48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3" name="Shape 233"/>
        <p:cNvGrpSpPr/>
        <p:nvPr/>
      </p:nvGrpSpPr>
      <p:grpSpPr>
        <a:xfrm>
          <a:off x="0" y="0"/>
          <a:ext cx="0" cy="0"/>
          <a:chOff x="0" y="0"/>
          <a:chExt cx="0" cy="0"/>
        </a:xfrm>
      </p:grpSpPr>
      <p:sp>
        <p:nvSpPr>
          <p:cNvPr id="234" name="Shape 23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Results</a:t>
            </a:r>
            <a:endParaRPr/>
          </a:p>
        </p:txBody>
      </p:sp>
      <p:sp>
        <p:nvSpPr>
          <p:cNvPr id="235" name="Shape 23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t/>
            </a:r>
            <a:endParaRPr/>
          </a:p>
        </p:txBody>
      </p:sp>
      <p:pic>
        <p:nvPicPr>
          <p:cNvPr id="236" name="Shape 236"/>
          <p:cNvPicPr preferRelativeResize="0"/>
          <p:nvPr/>
        </p:nvPicPr>
        <p:blipFill>
          <a:blip r:embed="rId3">
            <a:alphaModFix/>
          </a:blip>
          <a:stretch>
            <a:fillRect/>
          </a:stretch>
        </p:blipFill>
        <p:spPr>
          <a:xfrm>
            <a:off x="2564100" y="693063"/>
            <a:ext cx="5671250" cy="42534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0" name="Shape 240"/>
        <p:cNvGrpSpPr/>
        <p:nvPr/>
      </p:nvGrpSpPr>
      <p:grpSpPr>
        <a:xfrm>
          <a:off x="0" y="0"/>
          <a:ext cx="0" cy="0"/>
          <a:chOff x="0" y="0"/>
          <a:chExt cx="0" cy="0"/>
        </a:xfrm>
      </p:grpSpPr>
      <p:sp>
        <p:nvSpPr>
          <p:cNvPr id="241" name="Shape 24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PGD - projected gradient descend</a:t>
            </a:r>
            <a:endParaRPr/>
          </a:p>
        </p:txBody>
      </p:sp>
      <p:sp>
        <p:nvSpPr>
          <p:cNvPr id="242" name="Shape 24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Strongest among implemented</a:t>
            </a:r>
            <a:endParaRPr/>
          </a:p>
          <a:p>
            <a:pPr indent="0" lvl="0" marL="0">
              <a:spcBef>
                <a:spcPts val="1600"/>
              </a:spcBef>
              <a:spcAft>
                <a:spcPts val="0"/>
              </a:spcAft>
              <a:buNone/>
            </a:pPr>
            <a:r>
              <a:rPr b="1" lang="en"/>
              <a:t>White box</a:t>
            </a:r>
            <a:endParaRPr b="1"/>
          </a:p>
          <a:p>
            <a:pPr indent="0" lvl="0" marL="0">
              <a:spcBef>
                <a:spcPts val="1600"/>
              </a:spcBef>
              <a:spcAft>
                <a:spcPts val="0"/>
              </a:spcAft>
              <a:buNone/>
            </a:pPr>
            <a:r>
              <a:rPr lang="en"/>
              <a:t>Direct and transerred attacks</a:t>
            </a:r>
            <a:endParaRPr/>
          </a:p>
          <a:p>
            <a:pPr indent="0" lvl="0" marL="0">
              <a:spcBef>
                <a:spcPts val="1600"/>
              </a:spcBef>
              <a:spcAft>
                <a:spcPts val="160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6" name="Shape 246"/>
        <p:cNvGrpSpPr/>
        <p:nvPr/>
      </p:nvGrpSpPr>
      <p:grpSpPr>
        <a:xfrm>
          <a:off x="0" y="0"/>
          <a:ext cx="0" cy="0"/>
          <a:chOff x="0" y="0"/>
          <a:chExt cx="0" cy="0"/>
        </a:xfrm>
      </p:grpSpPr>
      <p:sp>
        <p:nvSpPr>
          <p:cNvPr id="247" name="Shape 24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GAN - Generative Adversarial Networks</a:t>
            </a:r>
            <a:endParaRPr/>
          </a:p>
        </p:txBody>
      </p:sp>
      <p:sp>
        <p:nvSpPr>
          <p:cNvPr id="248" name="Shape 24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Attacker is trained on loss of classifier;</a:t>
            </a:r>
            <a:endParaRPr/>
          </a:p>
          <a:p>
            <a:pPr indent="0" lvl="0" marL="0">
              <a:spcBef>
                <a:spcPts val="1600"/>
              </a:spcBef>
              <a:spcAft>
                <a:spcPts val="0"/>
              </a:spcAft>
              <a:buNone/>
            </a:pPr>
            <a:r>
              <a:rPr b="1" lang="en"/>
              <a:t>Black box</a:t>
            </a:r>
            <a:endParaRPr b="1"/>
          </a:p>
          <a:p>
            <a:pPr indent="0" lvl="0" marL="0">
              <a:spcBef>
                <a:spcPts val="1600"/>
              </a:spcBef>
              <a:spcAft>
                <a:spcPts val="160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2" name="Shape 252"/>
        <p:cNvGrpSpPr/>
        <p:nvPr/>
      </p:nvGrpSpPr>
      <p:grpSpPr>
        <a:xfrm>
          <a:off x="0" y="0"/>
          <a:ext cx="0" cy="0"/>
          <a:chOff x="0" y="0"/>
          <a:chExt cx="0" cy="0"/>
        </a:xfrm>
      </p:grpSpPr>
      <p:sp>
        <p:nvSpPr>
          <p:cNvPr id="253" name="Shape 25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Hardware requirements</a:t>
            </a:r>
            <a:endParaRPr/>
          </a:p>
        </p:txBody>
      </p:sp>
      <p:sp>
        <p:nvSpPr>
          <p:cNvPr id="254" name="Shape 25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b="1" lang="en" sz="1800"/>
              <a:t>Computer with powerful GPU for training ( g3.8xlarge on AWS)</a:t>
            </a:r>
            <a:endParaRPr b="1" sz="1800"/>
          </a:p>
          <a:p>
            <a:pPr indent="-342900" lvl="0" marL="457200" rtl="0">
              <a:spcBef>
                <a:spcPts val="0"/>
              </a:spcBef>
              <a:spcAft>
                <a:spcPts val="0"/>
              </a:spcAft>
              <a:buSzPts val="1800"/>
              <a:buChar char="●"/>
            </a:pPr>
            <a:r>
              <a:rPr b="1" lang="en" sz="1800"/>
              <a:t>Camera, capable of making pictures with 640*640 pixels quality</a:t>
            </a:r>
            <a:endParaRPr b="1" sz="1800"/>
          </a:p>
          <a:p>
            <a:pPr indent="-342900" lvl="0" marL="457200" rtl="0">
              <a:spcBef>
                <a:spcPts val="0"/>
              </a:spcBef>
              <a:spcAft>
                <a:spcPts val="0"/>
              </a:spcAft>
              <a:buSzPts val="1800"/>
              <a:buChar char="●"/>
            </a:pPr>
            <a:r>
              <a:rPr b="1" lang="en" sz="1800"/>
              <a:t>For running system - regular servers, depends on images/second</a:t>
            </a:r>
            <a:endParaRPr b="1" sz="18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8" name="Shape 258"/>
        <p:cNvGrpSpPr/>
        <p:nvPr/>
      </p:nvGrpSpPr>
      <p:grpSpPr>
        <a:xfrm>
          <a:off x="0" y="0"/>
          <a:ext cx="0" cy="0"/>
          <a:chOff x="0" y="0"/>
          <a:chExt cx="0" cy="0"/>
        </a:xfrm>
      </p:grpSpPr>
      <p:sp>
        <p:nvSpPr>
          <p:cNvPr id="259" name="Shape 25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Human resources needed:</a:t>
            </a:r>
            <a:endParaRPr/>
          </a:p>
        </p:txBody>
      </p:sp>
      <p:sp>
        <p:nvSpPr>
          <p:cNvPr id="260" name="Shape 260"/>
          <p:cNvSpPr txBox="1"/>
          <p:nvPr>
            <p:ph idx="1" type="body"/>
          </p:nvPr>
        </p:nvSpPr>
        <p:spPr>
          <a:xfrm>
            <a:off x="729450" y="2078875"/>
            <a:ext cx="8113800" cy="22611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b="1" lang="en" sz="2000">
                <a:solidFill>
                  <a:srgbClr val="494949"/>
                </a:solidFill>
              </a:rPr>
              <a:t>• System analysis and design: 2 persons skilled in ML, Software Architecture * 3 weeks</a:t>
            </a:r>
            <a:endParaRPr b="1" sz="2000">
              <a:solidFill>
                <a:srgbClr val="494949"/>
              </a:solidFill>
            </a:endParaRPr>
          </a:p>
          <a:p>
            <a:pPr indent="0" lvl="0" marL="0" rtl="0">
              <a:spcBef>
                <a:spcPts val="1600"/>
              </a:spcBef>
              <a:spcAft>
                <a:spcPts val="0"/>
              </a:spcAft>
              <a:buNone/>
            </a:pPr>
            <a:r>
              <a:rPr b="1" lang="en" sz="2000">
                <a:solidFill>
                  <a:srgbClr val="494949"/>
                </a:solidFill>
              </a:rPr>
              <a:t>• System implementation: 2 skilled people * 3 weeks</a:t>
            </a:r>
            <a:endParaRPr b="1" sz="2000">
              <a:solidFill>
                <a:srgbClr val="494949"/>
              </a:solidFill>
            </a:endParaRPr>
          </a:p>
          <a:p>
            <a:pPr indent="0" lvl="0" marL="0" rtl="0">
              <a:spcBef>
                <a:spcPts val="1600"/>
              </a:spcBef>
              <a:spcAft>
                <a:spcPts val="1600"/>
              </a:spcAft>
              <a:buNone/>
            </a:pPr>
            <a:r>
              <a:rPr b="1" lang="en" sz="2000">
                <a:solidFill>
                  <a:srgbClr val="494949"/>
                </a:solidFill>
              </a:rPr>
              <a:t> • Dataset generation: Manual data generation; Unskilled person * 1 week</a:t>
            </a:r>
            <a:endParaRPr b="1" sz="2000">
              <a:solidFill>
                <a:srgbClr val="494949"/>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4" name="Shape 264"/>
        <p:cNvGrpSpPr/>
        <p:nvPr/>
      </p:nvGrpSpPr>
      <p:grpSpPr>
        <a:xfrm>
          <a:off x="0" y="0"/>
          <a:ext cx="0" cy="0"/>
          <a:chOff x="0" y="0"/>
          <a:chExt cx="0" cy="0"/>
        </a:xfrm>
      </p:grpSpPr>
      <p:pic>
        <p:nvPicPr>
          <p:cNvPr id="265" name="Shape 265"/>
          <p:cNvPicPr preferRelativeResize="0"/>
          <p:nvPr/>
        </p:nvPicPr>
        <p:blipFill>
          <a:blip r:embed="rId3">
            <a:alphaModFix/>
          </a:blip>
          <a:stretch>
            <a:fillRect/>
          </a:stretch>
        </p:blipFill>
        <p:spPr>
          <a:xfrm>
            <a:off x="1164887" y="158650"/>
            <a:ext cx="6814223" cy="482620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8" name="Shape 138"/>
        <p:cNvGrpSpPr/>
        <p:nvPr/>
      </p:nvGrpSpPr>
      <p:grpSpPr>
        <a:xfrm>
          <a:off x="0" y="0"/>
          <a:ext cx="0" cy="0"/>
          <a:chOff x="0" y="0"/>
          <a:chExt cx="0" cy="0"/>
        </a:xfrm>
      </p:grpSpPr>
      <p:sp>
        <p:nvSpPr>
          <p:cNvPr id="139" name="Shape 13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140" name="Shape 14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t/>
            </a:r>
            <a:endParaRPr/>
          </a:p>
        </p:txBody>
      </p:sp>
      <p:pic>
        <p:nvPicPr>
          <p:cNvPr id="141" name="Shape 141"/>
          <p:cNvPicPr preferRelativeResize="0"/>
          <p:nvPr/>
        </p:nvPicPr>
        <p:blipFill>
          <a:blip r:embed="rId3">
            <a:alphaModFix/>
          </a:blip>
          <a:stretch>
            <a:fillRect/>
          </a:stretch>
        </p:blipFill>
        <p:spPr>
          <a:xfrm>
            <a:off x="0" y="0"/>
            <a:ext cx="9144000" cy="6338827"/>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9" name="Shape 269"/>
        <p:cNvGrpSpPr/>
        <p:nvPr/>
      </p:nvGrpSpPr>
      <p:grpSpPr>
        <a:xfrm>
          <a:off x="0" y="0"/>
          <a:ext cx="0" cy="0"/>
          <a:chOff x="0" y="0"/>
          <a:chExt cx="0" cy="0"/>
        </a:xfrm>
      </p:grpSpPr>
      <p:sp>
        <p:nvSpPr>
          <p:cNvPr id="270" name="Shape 27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Protection against adversarial attacks</a:t>
            </a:r>
            <a:endParaRPr/>
          </a:p>
        </p:txBody>
      </p:sp>
      <p:sp>
        <p:nvSpPr>
          <p:cNvPr id="271" name="Shape 271"/>
          <p:cNvSpPr txBox="1"/>
          <p:nvPr>
            <p:ph idx="1" type="body"/>
          </p:nvPr>
        </p:nvSpPr>
        <p:spPr>
          <a:xfrm>
            <a:off x="653250" y="2078875"/>
            <a:ext cx="8113800" cy="22611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b="1" lang="en" sz="2000">
                <a:solidFill>
                  <a:srgbClr val="494949"/>
                </a:solidFill>
              </a:rPr>
              <a:t>Following pipeline is required:</a:t>
            </a:r>
            <a:endParaRPr b="1" sz="2000">
              <a:solidFill>
                <a:srgbClr val="494949"/>
              </a:solidFill>
            </a:endParaRPr>
          </a:p>
          <a:p>
            <a:pPr indent="-355600" lvl="0" marL="457200" rtl="0">
              <a:spcBef>
                <a:spcPts val="1600"/>
              </a:spcBef>
              <a:spcAft>
                <a:spcPts val="0"/>
              </a:spcAft>
              <a:buClr>
                <a:srgbClr val="494949"/>
              </a:buClr>
              <a:buSzPts val="2000"/>
              <a:buChar char="●"/>
            </a:pPr>
            <a:r>
              <a:rPr b="1" lang="en" sz="2000">
                <a:solidFill>
                  <a:srgbClr val="494949"/>
                </a:solidFill>
              </a:rPr>
              <a:t>Train base classifier</a:t>
            </a:r>
            <a:endParaRPr b="1" sz="2000">
              <a:solidFill>
                <a:srgbClr val="494949"/>
              </a:solidFill>
            </a:endParaRPr>
          </a:p>
          <a:p>
            <a:pPr indent="-355600" lvl="0" marL="457200" rtl="0">
              <a:spcBef>
                <a:spcPts val="0"/>
              </a:spcBef>
              <a:spcAft>
                <a:spcPts val="0"/>
              </a:spcAft>
              <a:buClr>
                <a:srgbClr val="494949"/>
              </a:buClr>
              <a:buSzPts val="2000"/>
              <a:buChar char="●"/>
            </a:pPr>
            <a:r>
              <a:rPr b="1" lang="en" sz="2000">
                <a:solidFill>
                  <a:srgbClr val="494949"/>
                </a:solidFill>
              </a:rPr>
              <a:t>Implement attacks</a:t>
            </a:r>
            <a:endParaRPr b="1" sz="2000">
              <a:solidFill>
                <a:srgbClr val="494949"/>
              </a:solidFill>
            </a:endParaRPr>
          </a:p>
          <a:p>
            <a:pPr indent="-355600" lvl="0" marL="457200" rtl="0">
              <a:spcBef>
                <a:spcPts val="0"/>
              </a:spcBef>
              <a:spcAft>
                <a:spcPts val="0"/>
              </a:spcAft>
              <a:buClr>
                <a:srgbClr val="494949"/>
              </a:buClr>
              <a:buSzPts val="2000"/>
              <a:buChar char="●"/>
            </a:pPr>
            <a:r>
              <a:rPr b="1" lang="en" sz="2000">
                <a:solidFill>
                  <a:srgbClr val="494949"/>
                </a:solidFill>
              </a:rPr>
              <a:t>Implement a defence strategy</a:t>
            </a:r>
            <a:endParaRPr b="1" sz="2000">
              <a:solidFill>
                <a:srgbClr val="494949"/>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5" name="Shape 275"/>
        <p:cNvGrpSpPr/>
        <p:nvPr/>
      </p:nvGrpSpPr>
      <p:grpSpPr>
        <a:xfrm>
          <a:off x="0" y="0"/>
          <a:ext cx="0" cy="0"/>
          <a:chOff x="0" y="0"/>
          <a:chExt cx="0" cy="0"/>
        </a:xfrm>
      </p:grpSpPr>
      <p:sp>
        <p:nvSpPr>
          <p:cNvPr id="276" name="Shape 276"/>
          <p:cNvSpPr txBox="1"/>
          <p:nvPr>
            <p:ph type="title"/>
          </p:nvPr>
        </p:nvSpPr>
        <p:spPr>
          <a:xfrm>
            <a:off x="727650" y="600750"/>
            <a:ext cx="7688700" cy="535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Methods and alternatives</a:t>
            </a:r>
            <a:endParaRPr/>
          </a:p>
        </p:txBody>
      </p:sp>
      <p:pic>
        <p:nvPicPr>
          <p:cNvPr id="277" name="Shape 277"/>
          <p:cNvPicPr preferRelativeResize="0"/>
          <p:nvPr/>
        </p:nvPicPr>
        <p:blipFill rotWithShape="1">
          <a:blip r:embed="rId3">
            <a:alphaModFix/>
          </a:blip>
          <a:srcRect b="13926" l="22780" r="20875" t="23538"/>
          <a:stretch/>
        </p:blipFill>
        <p:spPr>
          <a:xfrm>
            <a:off x="1421375" y="1619000"/>
            <a:ext cx="5388400" cy="3364025"/>
          </a:xfrm>
          <a:prstGeom prst="rect">
            <a:avLst/>
          </a:prstGeom>
          <a:noFill/>
          <a:ln>
            <a:noFill/>
          </a:ln>
        </p:spPr>
      </p:pic>
      <p:sp>
        <p:nvSpPr>
          <p:cNvPr id="278" name="Shape 278"/>
          <p:cNvSpPr txBox="1"/>
          <p:nvPr/>
        </p:nvSpPr>
        <p:spPr>
          <a:xfrm>
            <a:off x="787950" y="-68000"/>
            <a:ext cx="7998000" cy="1857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3000">
                <a:solidFill>
                  <a:srgbClr val="1155CC"/>
                </a:solidFill>
              </a:rPr>
              <a:t>https://github.com/sprkrd/UPC-MAI-ISP</a:t>
            </a:r>
            <a:endParaRPr sz="3000">
              <a:solidFill>
                <a:srgbClr val="1155CC"/>
              </a:solidFill>
            </a:endParaRPr>
          </a:p>
        </p:txBody>
      </p:sp>
      <p:sp>
        <p:nvSpPr>
          <p:cNvPr id="279" name="Shape 279"/>
          <p:cNvSpPr txBox="1"/>
          <p:nvPr/>
        </p:nvSpPr>
        <p:spPr>
          <a:xfrm>
            <a:off x="727650" y="1187425"/>
            <a:ext cx="7550700" cy="38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0000FF"/>
                </a:solidFill>
              </a:rPr>
              <a:t>http://tinyurl.com/isp-summaries</a:t>
            </a:r>
            <a:endParaRPr sz="2400">
              <a:solidFill>
                <a:srgbClr val="0000FF"/>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3" name="Shape 283"/>
        <p:cNvGrpSpPr/>
        <p:nvPr/>
      </p:nvGrpSpPr>
      <p:grpSpPr>
        <a:xfrm>
          <a:off x="0" y="0"/>
          <a:ext cx="0" cy="0"/>
          <a:chOff x="0" y="0"/>
          <a:chExt cx="0" cy="0"/>
        </a:xfrm>
      </p:grpSpPr>
      <p:sp>
        <p:nvSpPr>
          <p:cNvPr id="284" name="Shape 28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Robustness delivered</a:t>
            </a:r>
            <a:endParaRPr/>
          </a:p>
        </p:txBody>
      </p:sp>
      <p:sp>
        <p:nvSpPr>
          <p:cNvPr id="285" name="Shape 28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t/>
            </a:r>
            <a:endParaRPr/>
          </a:p>
        </p:txBody>
      </p:sp>
      <p:pic>
        <p:nvPicPr>
          <p:cNvPr id="286" name="Shape 286"/>
          <p:cNvPicPr preferRelativeResize="0"/>
          <p:nvPr/>
        </p:nvPicPr>
        <p:blipFill rotWithShape="1">
          <a:blip r:embed="rId3">
            <a:alphaModFix/>
          </a:blip>
          <a:srcRect b="23414" l="4993" r="18059" t="32624"/>
          <a:stretch/>
        </p:blipFill>
        <p:spPr>
          <a:xfrm>
            <a:off x="519250" y="2078875"/>
            <a:ext cx="7898899" cy="253835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0" name="Shape 290"/>
        <p:cNvGrpSpPr/>
        <p:nvPr/>
      </p:nvGrpSpPr>
      <p:grpSpPr>
        <a:xfrm>
          <a:off x="0" y="0"/>
          <a:ext cx="0" cy="0"/>
          <a:chOff x="0" y="0"/>
          <a:chExt cx="0" cy="0"/>
        </a:xfrm>
      </p:grpSpPr>
      <p:sp>
        <p:nvSpPr>
          <p:cNvPr id="291" name="Shape 29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Prototype Ready</a:t>
            </a:r>
            <a:endParaRPr/>
          </a:p>
        </p:txBody>
      </p:sp>
      <p:sp>
        <p:nvSpPr>
          <p:cNvPr id="292" name="Shape 29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t/>
            </a:r>
            <a:endParaRPr/>
          </a:p>
        </p:txBody>
      </p:sp>
      <p:pic>
        <p:nvPicPr>
          <p:cNvPr id="293" name="Shape 293"/>
          <p:cNvPicPr preferRelativeResize="0"/>
          <p:nvPr/>
        </p:nvPicPr>
        <p:blipFill rotWithShape="1">
          <a:blip r:embed="rId3">
            <a:alphaModFix/>
          </a:blip>
          <a:srcRect b="58498" l="7959" r="14079" t="15527"/>
          <a:stretch/>
        </p:blipFill>
        <p:spPr>
          <a:xfrm>
            <a:off x="92850" y="2258075"/>
            <a:ext cx="4418126" cy="2081899"/>
          </a:xfrm>
          <a:prstGeom prst="rect">
            <a:avLst/>
          </a:prstGeom>
          <a:noFill/>
          <a:ln>
            <a:noFill/>
          </a:ln>
        </p:spPr>
      </p:pic>
      <p:pic>
        <p:nvPicPr>
          <p:cNvPr id="294" name="Shape 294"/>
          <p:cNvPicPr preferRelativeResize="0"/>
          <p:nvPr/>
        </p:nvPicPr>
        <p:blipFill rotWithShape="1">
          <a:blip r:embed="rId4">
            <a:alphaModFix/>
          </a:blip>
          <a:srcRect b="29607" l="16521" r="8990" t="33080"/>
          <a:stretch/>
        </p:blipFill>
        <p:spPr>
          <a:xfrm>
            <a:off x="4831775" y="1853850"/>
            <a:ext cx="4230601" cy="2997251"/>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8" name="Shape 298"/>
        <p:cNvGrpSpPr/>
        <p:nvPr/>
      </p:nvGrpSpPr>
      <p:grpSpPr>
        <a:xfrm>
          <a:off x="0" y="0"/>
          <a:ext cx="0" cy="0"/>
          <a:chOff x="0" y="0"/>
          <a:chExt cx="0" cy="0"/>
        </a:xfrm>
      </p:grpSpPr>
      <p:sp>
        <p:nvSpPr>
          <p:cNvPr id="299" name="Shape 299"/>
          <p:cNvSpPr txBox="1"/>
          <p:nvPr>
            <p:ph type="title"/>
          </p:nvPr>
        </p:nvSpPr>
        <p:spPr>
          <a:xfrm>
            <a:off x="645150" y="559775"/>
            <a:ext cx="7688700" cy="535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Overachievement achieved</a:t>
            </a:r>
            <a:endParaRPr/>
          </a:p>
        </p:txBody>
      </p:sp>
      <p:sp>
        <p:nvSpPr>
          <p:cNvPr id="300" name="Shape 300"/>
          <p:cNvSpPr txBox="1"/>
          <p:nvPr>
            <p:ph idx="1" type="body"/>
          </p:nvPr>
        </p:nvSpPr>
        <p:spPr>
          <a:xfrm>
            <a:off x="729450" y="2078875"/>
            <a:ext cx="8008800" cy="2261100"/>
          </a:xfrm>
          <a:prstGeom prst="rect">
            <a:avLst/>
          </a:prstGeom>
        </p:spPr>
        <p:txBody>
          <a:bodyPr anchorCtr="0" anchor="t" bIns="91425" lIns="91425" spcFirstLastPara="1" rIns="91425" wrap="square" tIns="91425">
            <a:noAutofit/>
          </a:bodyPr>
          <a:lstStyle/>
          <a:p>
            <a:pPr indent="-355600" lvl="0" marL="457200" rtl="0">
              <a:spcBef>
                <a:spcPts val="0"/>
              </a:spcBef>
              <a:spcAft>
                <a:spcPts val="0"/>
              </a:spcAft>
              <a:buSzPts val="2000"/>
              <a:buChar char="●"/>
            </a:pPr>
            <a:r>
              <a:rPr b="1" lang="en" sz="2000"/>
              <a:t>Euro bills dataset collected</a:t>
            </a:r>
            <a:endParaRPr b="1" sz="2000"/>
          </a:p>
          <a:p>
            <a:pPr indent="-355600" lvl="0" marL="457200" rtl="0">
              <a:spcBef>
                <a:spcPts val="0"/>
              </a:spcBef>
              <a:spcAft>
                <a:spcPts val="0"/>
              </a:spcAft>
              <a:buSzPts val="2000"/>
              <a:buChar char="●"/>
            </a:pPr>
            <a:r>
              <a:rPr b="1" lang="en" sz="2000"/>
              <a:t>10,000 training images generated</a:t>
            </a:r>
            <a:endParaRPr b="1" sz="2000"/>
          </a:p>
          <a:p>
            <a:pPr indent="-355600" lvl="0" marL="457200" rtl="0">
              <a:spcBef>
                <a:spcPts val="0"/>
              </a:spcBef>
              <a:spcAft>
                <a:spcPts val="0"/>
              </a:spcAft>
              <a:buSzPts val="2000"/>
              <a:buChar char="●"/>
            </a:pPr>
            <a:r>
              <a:rPr b="1" lang="en" sz="2000"/>
              <a:t>Classifier prototype is trained, working on accuracy</a:t>
            </a:r>
            <a:endParaRPr b="1" sz="2000"/>
          </a:p>
          <a:p>
            <a:pPr indent="-355600" lvl="0" marL="457200" rtl="0">
              <a:spcBef>
                <a:spcPts val="0"/>
              </a:spcBef>
              <a:spcAft>
                <a:spcPts val="0"/>
              </a:spcAft>
              <a:buSzPts val="2000"/>
              <a:buChar char="●"/>
            </a:pPr>
            <a:r>
              <a:rPr b="1" lang="en" sz="2000"/>
              <a:t>Adversarial attacks and defence strategies studied and analysed </a:t>
            </a:r>
            <a:endParaRPr b="1" sz="2000"/>
          </a:p>
        </p:txBody>
      </p:sp>
      <p:pic>
        <p:nvPicPr>
          <p:cNvPr id="301" name="Shape 301"/>
          <p:cNvPicPr preferRelativeResize="0"/>
          <p:nvPr/>
        </p:nvPicPr>
        <p:blipFill>
          <a:blip r:embed="rId3">
            <a:alphaModFix/>
          </a:blip>
          <a:stretch>
            <a:fillRect/>
          </a:stretch>
        </p:blipFill>
        <p:spPr>
          <a:xfrm>
            <a:off x="464500" y="1171088"/>
            <a:ext cx="8215003" cy="397242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5" name="Shape 305"/>
        <p:cNvGrpSpPr/>
        <p:nvPr/>
      </p:nvGrpSpPr>
      <p:grpSpPr>
        <a:xfrm>
          <a:off x="0" y="0"/>
          <a:ext cx="0" cy="0"/>
          <a:chOff x="0" y="0"/>
          <a:chExt cx="0" cy="0"/>
        </a:xfrm>
      </p:grpSpPr>
      <p:sp>
        <p:nvSpPr>
          <p:cNvPr id="306" name="Shape 30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Conclusions:</a:t>
            </a:r>
            <a:endParaRPr/>
          </a:p>
        </p:txBody>
      </p:sp>
      <p:sp>
        <p:nvSpPr>
          <p:cNvPr id="307" name="Shape 30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sz="1800"/>
              <a:t>Strong classifier for euro bank notes trained</a:t>
            </a:r>
            <a:endParaRPr sz="1800"/>
          </a:p>
          <a:p>
            <a:pPr indent="-342900" lvl="0" marL="457200" rtl="0">
              <a:spcBef>
                <a:spcPts val="0"/>
              </a:spcBef>
              <a:spcAft>
                <a:spcPts val="0"/>
              </a:spcAft>
              <a:buSzPts val="1800"/>
              <a:buChar char="●"/>
            </a:pPr>
            <a:r>
              <a:rPr lang="en" sz="1800"/>
              <a:t>State-of-art attacks implemented</a:t>
            </a:r>
            <a:endParaRPr sz="1800"/>
          </a:p>
          <a:p>
            <a:pPr indent="-342900" lvl="0" marL="457200" rtl="0">
              <a:spcBef>
                <a:spcPts val="0"/>
              </a:spcBef>
              <a:spcAft>
                <a:spcPts val="0"/>
              </a:spcAft>
              <a:buSzPts val="1800"/>
              <a:buChar char="●"/>
            </a:pPr>
            <a:r>
              <a:rPr lang="en" sz="1800"/>
              <a:t>Classifier successfully defended from attacks</a:t>
            </a:r>
            <a:endParaRPr sz="1800"/>
          </a:p>
          <a:p>
            <a:pPr indent="-342900" lvl="0" marL="457200" rtl="0">
              <a:spcBef>
                <a:spcPts val="0"/>
              </a:spcBef>
              <a:spcAft>
                <a:spcPts val="0"/>
              </a:spcAft>
              <a:buSzPts val="1800"/>
              <a:buChar char="●"/>
            </a:pPr>
            <a:r>
              <a:rPr lang="en" sz="1800"/>
              <a:t>User-friendly prototype ready</a:t>
            </a:r>
            <a:endParaRPr sz="1800"/>
          </a:p>
          <a:p>
            <a:pPr indent="0" lvl="0" marL="0" rtl="0">
              <a:spcBef>
                <a:spcPts val="1600"/>
              </a:spcBef>
              <a:spcAft>
                <a:spcPts val="0"/>
              </a:spcAft>
              <a:buNone/>
            </a:pPr>
            <a:r>
              <a:t/>
            </a:r>
            <a:endParaRPr sz="1800"/>
          </a:p>
          <a:p>
            <a:pPr indent="0" lvl="0" marL="0" algn="ctr">
              <a:spcBef>
                <a:spcPts val="1600"/>
              </a:spcBef>
              <a:spcAft>
                <a:spcPts val="1600"/>
              </a:spcAft>
              <a:buNone/>
            </a:pPr>
            <a:r>
              <a:rPr lang="en" sz="1800"/>
              <a:t>…. Success!</a:t>
            </a:r>
            <a:endParaRPr sz="18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1" name="Shape 311"/>
        <p:cNvGrpSpPr/>
        <p:nvPr/>
      </p:nvGrpSpPr>
      <p:grpSpPr>
        <a:xfrm>
          <a:off x="0" y="0"/>
          <a:ext cx="0" cy="0"/>
          <a:chOff x="0" y="0"/>
          <a:chExt cx="0" cy="0"/>
        </a:xfrm>
      </p:grpSpPr>
      <p:sp>
        <p:nvSpPr>
          <p:cNvPr id="312" name="Shape 31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313" name="Shape 31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t/>
            </a:r>
            <a:endParaRPr/>
          </a:p>
        </p:txBody>
      </p:sp>
      <p:pic>
        <p:nvPicPr>
          <p:cNvPr id="314" name="Shape 314"/>
          <p:cNvPicPr preferRelativeResize="0"/>
          <p:nvPr/>
        </p:nvPicPr>
        <p:blipFill>
          <a:blip r:embed="rId3">
            <a:alphaModFix/>
          </a:blip>
          <a:stretch>
            <a:fillRect/>
          </a:stretch>
        </p:blipFill>
        <p:spPr>
          <a:xfrm>
            <a:off x="0" y="381000"/>
            <a:ext cx="9144000" cy="47625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5" name="Shape 145"/>
        <p:cNvGrpSpPr/>
        <p:nvPr/>
      </p:nvGrpSpPr>
      <p:grpSpPr>
        <a:xfrm>
          <a:off x="0" y="0"/>
          <a:ext cx="0" cy="0"/>
          <a:chOff x="0" y="0"/>
          <a:chExt cx="0" cy="0"/>
        </a:xfrm>
      </p:grpSpPr>
      <p:sp>
        <p:nvSpPr>
          <p:cNvPr id="146" name="Shape 14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First - get hands dirty</a:t>
            </a:r>
            <a:endParaRPr/>
          </a:p>
        </p:txBody>
      </p:sp>
      <p:sp>
        <p:nvSpPr>
          <p:cNvPr id="147" name="Shape 147"/>
          <p:cNvSpPr txBox="1"/>
          <p:nvPr>
            <p:ph idx="1" type="body"/>
          </p:nvPr>
        </p:nvSpPr>
        <p:spPr>
          <a:xfrm>
            <a:off x="729450" y="1979475"/>
            <a:ext cx="7688700" cy="2261100"/>
          </a:xfrm>
          <a:prstGeom prst="rect">
            <a:avLst/>
          </a:prstGeom>
        </p:spPr>
        <p:txBody>
          <a:bodyPr anchorCtr="0" anchor="t" bIns="91425" lIns="91425" spcFirstLastPara="1" rIns="91425" wrap="square" tIns="91425">
            <a:noAutofit/>
          </a:bodyPr>
          <a:lstStyle/>
          <a:p>
            <a:pPr indent="-381000" lvl="0" marL="457200" rtl="0">
              <a:spcBef>
                <a:spcPts val="0"/>
              </a:spcBef>
              <a:spcAft>
                <a:spcPts val="0"/>
              </a:spcAft>
              <a:buSzPts val="2400"/>
              <a:buAutoNum type="arabicPeriod"/>
            </a:pPr>
            <a:r>
              <a:rPr lang="en" sz="2400"/>
              <a:t>Scan QR code</a:t>
            </a:r>
            <a:endParaRPr sz="2400"/>
          </a:p>
          <a:p>
            <a:pPr indent="0" lvl="0" marL="0" rtl="0">
              <a:spcBef>
                <a:spcPts val="1600"/>
              </a:spcBef>
              <a:spcAft>
                <a:spcPts val="0"/>
              </a:spcAft>
              <a:buNone/>
            </a:pPr>
            <a:r>
              <a:rPr lang="en" sz="2400"/>
              <a:t>		</a:t>
            </a:r>
            <a:endParaRPr sz="2400"/>
          </a:p>
          <a:p>
            <a:pPr indent="457200" lvl="0" marL="914400" rtl="0">
              <a:spcBef>
                <a:spcPts val="1600"/>
              </a:spcBef>
              <a:spcAft>
                <a:spcPts val="0"/>
              </a:spcAft>
              <a:buNone/>
            </a:pPr>
            <a:r>
              <a:rPr b="1" lang="en" sz="2400"/>
              <a:t>OR</a:t>
            </a:r>
            <a:endParaRPr b="1" sz="2400"/>
          </a:p>
          <a:p>
            <a:pPr indent="457200" lvl="0" marL="457200" rtl="0">
              <a:spcBef>
                <a:spcPts val="1600"/>
              </a:spcBef>
              <a:spcAft>
                <a:spcPts val="0"/>
              </a:spcAft>
              <a:buNone/>
            </a:pPr>
            <a:r>
              <a:t/>
            </a:r>
            <a:endParaRPr sz="2400"/>
          </a:p>
          <a:p>
            <a:pPr indent="0" lvl="0" marL="0">
              <a:spcBef>
                <a:spcPts val="1600"/>
              </a:spcBef>
              <a:spcAft>
                <a:spcPts val="1600"/>
              </a:spcAft>
              <a:buNone/>
            </a:pPr>
            <a:r>
              <a:rPr lang="en" sz="2400"/>
              <a:t>2.   Visit  wickedconbusters.com</a:t>
            </a:r>
            <a:endParaRPr sz="2400"/>
          </a:p>
        </p:txBody>
      </p:sp>
      <p:pic>
        <p:nvPicPr>
          <p:cNvPr id="148" name="Shape 148"/>
          <p:cNvPicPr preferRelativeResize="0"/>
          <p:nvPr/>
        </p:nvPicPr>
        <p:blipFill>
          <a:blip r:embed="rId3">
            <a:alphaModFix/>
          </a:blip>
          <a:stretch>
            <a:fillRect/>
          </a:stretch>
        </p:blipFill>
        <p:spPr>
          <a:xfrm>
            <a:off x="4632175" y="947919"/>
            <a:ext cx="3247675" cy="3247675"/>
          </a:xfrm>
          <a:prstGeom prst="rect">
            <a:avLst/>
          </a:prstGeom>
          <a:noFill/>
          <a:ln>
            <a:noFill/>
          </a:ln>
        </p:spPr>
      </p:pic>
      <p:pic>
        <p:nvPicPr>
          <p:cNvPr id="149" name="Shape 149"/>
          <p:cNvPicPr preferRelativeResize="0"/>
          <p:nvPr/>
        </p:nvPicPr>
        <p:blipFill>
          <a:blip r:embed="rId4">
            <a:alphaModFix/>
          </a:blip>
          <a:stretch>
            <a:fillRect/>
          </a:stretch>
        </p:blipFill>
        <p:spPr>
          <a:xfrm>
            <a:off x="4893900" y="896613"/>
            <a:ext cx="3524250" cy="35242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3" name="Shape 153"/>
        <p:cNvGrpSpPr/>
        <p:nvPr/>
      </p:nvGrpSpPr>
      <p:grpSpPr>
        <a:xfrm>
          <a:off x="0" y="0"/>
          <a:ext cx="0" cy="0"/>
          <a:chOff x="0" y="0"/>
          <a:chExt cx="0" cy="0"/>
        </a:xfrm>
      </p:grpSpPr>
      <p:sp>
        <p:nvSpPr>
          <p:cNvPr id="154" name="Shape 154"/>
          <p:cNvSpPr txBox="1"/>
          <p:nvPr>
            <p:ph type="title"/>
          </p:nvPr>
        </p:nvSpPr>
        <p:spPr>
          <a:xfrm>
            <a:off x="693725" y="590700"/>
            <a:ext cx="7688700" cy="535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Adversarial attack</a:t>
            </a:r>
            <a:endParaRPr/>
          </a:p>
        </p:txBody>
      </p:sp>
      <p:sp>
        <p:nvSpPr>
          <p:cNvPr id="155" name="Shape 155"/>
          <p:cNvSpPr txBox="1"/>
          <p:nvPr/>
        </p:nvSpPr>
        <p:spPr>
          <a:xfrm>
            <a:off x="998925" y="3214375"/>
            <a:ext cx="814200" cy="6417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t>5 eur photo here</a:t>
            </a:r>
            <a:endParaRPr/>
          </a:p>
        </p:txBody>
      </p:sp>
      <p:sp>
        <p:nvSpPr>
          <p:cNvPr id="156" name="Shape 156"/>
          <p:cNvSpPr txBox="1"/>
          <p:nvPr/>
        </p:nvSpPr>
        <p:spPr>
          <a:xfrm>
            <a:off x="4207625" y="2582200"/>
            <a:ext cx="660900" cy="8907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157" name="Shape 157"/>
          <p:cNvSpPr txBox="1"/>
          <p:nvPr/>
        </p:nvSpPr>
        <p:spPr>
          <a:xfrm>
            <a:off x="2742150" y="2850400"/>
            <a:ext cx="249000" cy="3255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t/>
            </a:r>
            <a:endParaRPr/>
          </a:p>
        </p:txBody>
      </p:sp>
      <p:pic>
        <p:nvPicPr>
          <p:cNvPr id="158" name="Shape 158"/>
          <p:cNvPicPr preferRelativeResize="0"/>
          <p:nvPr/>
        </p:nvPicPr>
        <p:blipFill rotWithShape="1">
          <a:blip r:embed="rId3">
            <a:alphaModFix/>
          </a:blip>
          <a:srcRect b="20466" l="13304" r="14623" t="30335"/>
          <a:stretch/>
        </p:blipFill>
        <p:spPr>
          <a:xfrm>
            <a:off x="86225" y="2823416"/>
            <a:ext cx="3398275" cy="2320084"/>
          </a:xfrm>
          <a:prstGeom prst="rect">
            <a:avLst/>
          </a:prstGeom>
          <a:noFill/>
          <a:ln>
            <a:noFill/>
          </a:ln>
        </p:spPr>
      </p:pic>
      <p:sp>
        <p:nvSpPr>
          <p:cNvPr id="159" name="Shape 159"/>
          <p:cNvSpPr txBox="1"/>
          <p:nvPr/>
        </p:nvSpPr>
        <p:spPr>
          <a:xfrm>
            <a:off x="2541000" y="2390625"/>
            <a:ext cx="943500" cy="7278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t/>
            </a:r>
            <a:endParaRPr/>
          </a:p>
        </p:txBody>
      </p:sp>
      <p:pic>
        <p:nvPicPr>
          <p:cNvPr id="160" name="Shape 160"/>
          <p:cNvPicPr preferRelativeResize="0"/>
          <p:nvPr/>
        </p:nvPicPr>
        <p:blipFill>
          <a:blip r:embed="rId4">
            <a:alphaModFix/>
          </a:blip>
          <a:stretch>
            <a:fillRect/>
          </a:stretch>
        </p:blipFill>
        <p:spPr>
          <a:xfrm>
            <a:off x="1313600" y="1421161"/>
            <a:ext cx="943500" cy="1164043"/>
          </a:xfrm>
          <a:prstGeom prst="rect">
            <a:avLst/>
          </a:prstGeom>
          <a:noFill/>
          <a:ln>
            <a:noFill/>
          </a:ln>
        </p:spPr>
      </p:pic>
      <p:cxnSp>
        <p:nvCxnSpPr>
          <p:cNvPr id="161" name="Shape 161"/>
          <p:cNvCxnSpPr>
            <a:stCxn id="158" idx="0"/>
            <a:endCxn id="160" idx="2"/>
          </p:cNvCxnSpPr>
          <p:nvPr/>
        </p:nvCxnSpPr>
        <p:spPr>
          <a:xfrm rot="10800000">
            <a:off x="1785362" y="2585216"/>
            <a:ext cx="0" cy="238200"/>
          </a:xfrm>
          <a:prstGeom prst="straightConnector1">
            <a:avLst/>
          </a:prstGeom>
          <a:noFill/>
          <a:ln cap="flat" cmpd="sng" w="9525">
            <a:solidFill>
              <a:schemeClr val="dk2"/>
            </a:solidFill>
            <a:prstDash val="solid"/>
            <a:round/>
            <a:headEnd len="lg" w="lg" type="none"/>
            <a:tailEnd len="lg" w="lg" type="triangle"/>
          </a:ln>
        </p:spPr>
      </p:cxnSp>
      <p:sp>
        <p:nvSpPr>
          <p:cNvPr id="162" name="Shape 162"/>
          <p:cNvSpPr txBox="1"/>
          <p:nvPr/>
        </p:nvSpPr>
        <p:spPr>
          <a:xfrm>
            <a:off x="2814375" y="1700300"/>
            <a:ext cx="814200" cy="5757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3600"/>
              <a:t>5</a:t>
            </a:r>
            <a:r>
              <a:rPr lang="en" sz="3600">
                <a:solidFill>
                  <a:srgbClr val="494949"/>
                </a:solidFill>
              </a:rPr>
              <a:t>€</a:t>
            </a:r>
            <a:endParaRPr sz="3600"/>
          </a:p>
        </p:txBody>
      </p:sp>
      <p:cxnSp>
        <p:nvCxnSpPr>
          <p:cNvPr id="163" name="Shape 163"/>
          <p:cNvCxnSpPr>
            <a:stCxn id="160" idx="3"/>
            <a:endCxn id="162" idx="1"/>
          </p:cNvCxnSpPr>
          <p:nvPr/>
        </p:nvCxnSpPr>
        <p:spPr>
          <a:xfrm flipH="1" rot="10800000">
            <a:off x="2257100" y="1988182"/>
            <a:ext cx="557400" cy="15000"/>
          </a:xfrm>
          <a:prstGeom prst="straightConnector1">
            <a:avLst/>
          </a:prstGeom>
          <a:noFill/>
          <a:ln cap="flat" cmpd="sng" w="9525">
            <a:solidFill>
              <a:schemeClr val="dk2"/>
            </a:solidFill>
            <a:prstDash val="solid"/>
            <a:round/>
            <a:headEnd len="lg" w="lg" type="none"/>
            <a:tailEnd len="lg" w="lg" type="triangle"/>
          </a:ln>
        </p:spPr>
      </p:cxnSp>
      <p:pic>
        <p:nvPicPr>
          <p:cNvPr id="164" name="Shape 164"/>
          <p:cNvPicPr preferRelativeResize="0"/>
          <p:nvPr/>
        </p:nvPicPr>
        <p:blipFill>
          <a:blip r:embed="rId4">
            <a:alphaModFix/>
          </a:blip>
          <a:stretch>
            <a:fillRect/>
          </a:stretch>
        </p:blipFill>
        <p:spPr>
          <a:xfrm>
            <a:off x="6060138" y="1340811"/>
            <a:ext cx="943500" cy="1164043"/>
          </a:xfrm>
          <a:prstGeom prst="rect">
            <a:avLst/>
          </a:prstGeom>
          <a:noFill/>
          <a:ln>
            <a:noFill/>
          </a:ln>
        </p:spPr>
      </p:pic>
      <p:cxnSp>
        <p:nvCxnSpPr>
          <p:cNvPr id="165" name="Shape 165"/>
          <p:cNvCxnSpPr>
            <a:stCxn id="166" idx="0"/>
            <a:endCxn id="164" idx="2"/>
          </p:cNvCxnSpPr>
          <p:nvPr/>
        </p:nvCxnSpPr>
        <p:spPr>
          <a:xfrm rot="10800000">
            <a:off x="6531888" y="2504853"/>
            <a:ext cx="0" cy="415800"/>
          </a:xfrm>
          <a:prstGeom prst="straightConnector1">
            <a:avLst/>
          </a:prstGeom>
          <a:noFill/>
          <a:ln cap="flat" cmpd="sng" w="9525">
            <a:solidFill>
              <a:schemeClr val="dk2"/>
            </a:solidFill>
            <a:prstDash val="solid"/>
            <a:round/>
            <a:headEnd len="lg" w="lg" type="none"/>
            <a:tailEnd len="lg" w="lg" type="triangle"/>
          </a:ln>
        </p:spPr>
      </p:cxnSp>
      <p:sp>
        <p:nvSpPr>
          <p:cNvPr id="167" name="Shape 167"/>
          <p:cNvSpPr txBox="1"/>
          <p:nvPr/>
        </p:nvSpPr>
        <p:spPr>
          <a:xfrm>
            <a:off x="7688850" y="1622825"/>
            <a:ext cx="1020600" cy="5757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3600"/>
              <a:t>50</a:t>
            </a:r>
            <a:r>
              <a:rPr lang="en" sz="3600">
                <a:solidFill>
                  <a:srgbClr val="494949"/>
                </a:solidFill>
              </a:rPr>
              <a:t>€</a:t>
            </a:r>
            <a:endParaRPr sz="3600"/>
          </a:p>
        </p:txBody>
      </p:sp>
      <p:cxnSp>
        <p:nvCxnSpPr>
          <p:cNvPr id="168" name="Shape 168"/>
          <p:cNvCxnSpPr>
            <a:stCxn id="164" idx="3"/>
            <a:endCxn id="167" idx="1"/>
          </p:cNvCxnSpPr>
          <p:nvPr/>
        </p:nvCxnSpPr>
        <p:spPr>
          <a:xfrm flipH="1" rot="10800000">
            <a:off x="7003638" y="1910532"/>
            <a:ext cx="685200" cy="12300"/>
          </a:xfrm>
          <a:prstGeom prst="straightConnector1">
            <a:avLst/>
          </a:prstGeom>
          <a:noFill/>
          <a:ln cap="flat" cmpd="sng" w="9525">
            <a:solidFill>
              <a:schemeClr val="dk2"/>
            </a:solidFill>
            <a:prstDash val="solid"/>
            <a:round/>
            <a:headEnd len="lg" w="lg" type="none"/>
            <a:tailEnd len="lg" w="lg" type="triangle"/>
          </a:ln>
        </p:spPr>
      </p:cxnSp>
      <p:pic>
        <p:nvPicPr>
          <p:cNvPr id="169" name="Shape 169"/>
          <p:cNvPicPr preferRelativeResize="0"/>
          <p:nvPr/>
        </p:nvPicPr>
        <p:blipFill rotWithShape="1">
          <a:blip r:embed="rId5">
            <a:alphaModFix/>
          </a:blip>
          <a:srcRect b="15639" l="31671" r="17030" t="7206"/>
          <a:stretch/>
        </p:blipFill>
        <p:spPr>
          <a:xfrm rot="5400000">
            <a:off x="5635150" y="2266972"/>
            <a:ext cx="2287172" cy="343992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4"/>
                                        </p:tgtEl>
                                        <p:attrNameLst>
                                          <p:attrName>style.visibility</p:attrName>
                                        </p:attrNameLst>
                                      </p:cBhvr>
                                      <p:to>
                                        <p:strVal val="visible"/>
                                      </p:to>
                                    </p:set>
                                    <p:animEffect filter="fade" transition="in">
                                      <p:cBhvr>
                                        <p:cTn dur="1000"/>
                                        <p:tgtEl>
                                          <p:spTgt spid="164"/>
                                        </p:tgtEl>
                                      </p:cBhvr>
                                    </p:animEffect>
                                  </p:childTnLst>
                                </p:cTn>
                              </p:par>
                              <p:par>
                                <p:cTn fill="hold" nodeType="withEffect" presetClass="entr" presetID="10" presetSubtype="0">
                                  <p:stCondLst>
                                    <p:cond delay="0"/>
                                  </p:stCondLst>
                                  <p:childTnLst>
                                    <p:set>
                                      <p:cBhvr>
                                        <p:cTn dur="1" fill="hold">
                                          <p:stCondLst>
                                            <p:cond delay="0"/>
                                          </p:stCondLst>
                                        </p:cTn>
                                        <p:tgtEl>
                                          <p:spTgt spid="165"/>
                                        </p:tgtEl>
                                        <p:attrNameLst>
                                          <p:attrName>style.visibility</p:attrName>
                                        </p:attrNameLst>
                                      </p:cBhvr>
                                      <p:to>
                                        <p:strVal val="visible"/>
                                      </p:to>
                                    </p:set>
                                    <p:animEffect filter="fade" transition="in">
                                      <p:cBhvr>
                                        <p:cTn dur="1000"/>
                                        <p:tgtEl>
                                          <p:spTgt spid="165"/>
                                        </p:tgtEl>
                                      </p:cBhvr>
                                    </p:animEffect>
                                  </p:childTnLst>
                                </p:cTn>
                              </p:par>
                              <p:par>
                                <p:cTn fill="hold" nodeType="withEffect" presetClass="entr" presetID="10" presetSubtype="0">
                                  <p:stCondLst>
                                    <p:cond delay="0"/>
                                  </p:stCondLst>
                                  <p:childTnLst>
                                    <p:set>
                                      <p:cBhvr>
                                        <p:cTn dur="1" fill="hold">
                                          <p:stCondLst>
                                            <p:cond delay="0"/>
                                          </p:stCondLst>
                                        </p:cTn>
                                        <p:tgtEl>
                                          <p:spTgt spid="167"/>
                                        </p:tgtEl>
                                        <p:attrNameLst>
                                          <p:attrName>style.visibility</p:attrName>
                                        </p:attrNameLst>
                                      </p:cBhvr>
                                      <p:to>
                                        <p:strVal val="visible"/>
                                      </p:to>
                                    </p:set>
                                    <p:animEffect filter="fade" transition="in">
                                      <p:cBhvr>
                                        <p:cTn dur="1000"/>
                                        <p:tgtEl>
                                          <p:spTgt spid="167"/>
                                        </p:tgtEl>
                                      </p:cBhvr>
                                    </p:animEffect>
                                  </p:childTnLst>
                                </p:cTn>
                              </p:par>
                              <p:par>
                                <p:cTn fill="hold" nodeType="withEffect" presetClass="entr" presetID="10" presetSubtype="0">
                                  <p:stCondLst>
                                    <p:cond delay="0"/>
                                  </p:stCondLst>
                                  <p:childTnLst>
                                    <p:set>
                                      <p:cBhvr>
                                        <p:cTn dur="1" fill="hold">
                                          <p:stCondLst>
                                            <p:cond delay="0"/>
                                          </p:stCondLst>
                                        </p:cTn>
                                        <p:tgtEl>
                                          <p:spTgt spid="168"/>
                                        </p:tgtEl>
                                        <p:attrNameLst>
                                          <p:attrName>style.visibility</p:attrName>
                                        </p:attrNameLst>
                                      </p:cBhvr>
                                      <p:to>
                                        <p:strVal val="visible"/>
                                      </p:to>
                                    </p:set>
                                    <p:animEffect filter="fade" transition="in">
                                      <p:cBhvr>
                                        <p:cTn dur="1000"/>
                                        <p:tgtEl>
                                          <p:spTgt spid="168"/>
                                        </p:tgtEl>
                                      </p:cBhvr>
                                    </p:animEffect>
                                  </p:childTnLst>
                                </p:cTn>
                              </p:par>
                              <p:par>
                                <p:cTn fill="hold" nodeType="withEffect" presetClass="entr" presetID="10" presetSubtype="0">
                                  <p:stCondLst>
                                    <p:cond delay="0"/>
                                  </p:stCondLst>
                                  <p:childTnLst>
                                    <p:set>
                                      <p:cBhvr>
                                        <p:cTn dur="1" fill="hold">
                                          <p:stCondLst>
                                            <p:cond delay="0"/>
                                          </p:stCondLst>
                                        </p:cTn>
                                        <p:tgtEl>
                                          <p:spTgt spid="169"/>
                                        </p:tgtEl>
                                        <p:attrNameLst>
                                          <p:attrName>style.visibility</p:attrName>
                                        </p:attrNameLst>
                                      </p:cBhvr>
                                      <p:to>
                                        <p:strVal val="visible"/>
                                      </p:to>
                                    </p:set>
                                    <p:animEffect filter="fade" transition="in">
                                      <p:cBhvr>
                                        <p:cTn dur="1000"/>
                                        <p:tgtEl>
                                          <p:spTgt spid="16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3" name="Shape 173"/>
        <p:cNvGrpSpPr/>
        <p:nvPr/>
      </p:nvGrpSpPr>
      <p:grpSpPr>
        <a:xfrm>
          <a:off x="0" y="0"/>
          <a:ext cx="0" cy="0"/>
          <a:chOff x="0" y="0"/>
          <a:chExt cx="0" cy="0"/>
        </a:xfrm>
      </p:grpSpPr>
      <p:sp>
        <p:nvSpPr>
          <p:cNvPr id="174" name="Shape 174"/>
          <p:cNvSpPr txBox="1"/>
          <p:nvPr>
            <p:ph type="title"/>
          </p:nvPr>
        </p:nvSpPr>
        <p:spPr>
          <a:xfrm>
            <a:off x="2211450" y="573225"/>
            <a:ext cx="7688700" cy="5352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More examples</a:t>
            </a:r>
            <a:endParaRPr/>
          </a:p>
        </p:txBody>
      </p:sp>
      <p:sp>
        <p:nvSpPr>
          <p:cNvPr id="175" name="Shape 175"/>
          <p:cNvSpPr txBox="1"/>
          <p:nvPr>
            <p:ph idx="1" type="body"/>
          </p:nvPr>
        </p:nvSpPr>
        <p:spPr>
          <a:xfrm>
            <a:off x="3189375" y="4773475"/>
            <a:ext cx="7688700" cy="22611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rPr lang="en"/>
              <a:t>Courtesy - blog.openai.com</a:t>
            </a:r>
            <a:endParaRPr/>
          </a:p>
        </p:txBody>
      </p:sp>
      <p:sp>
        <p:nvSpPr>
          <p:cNvPr id="176" name="Shape 176" title="iphone.mp4">
            <a:hlinkClick r:id="rId3"/>
          </p:cNvPr>
          <p:cNvSpPr/>
          <p:nvPr/>
        </p:nvSpPr>
        <p:spPr>
          <a:xfrm>
            <a:off x="1989650" y="1269938"/>
            <a:ext cx="4572000" cy="3429000"/>
          </a:xfrm>
          <a:prstGeom prst="rect">
            <a:avLst/>
          </a:prstGeom>
          <a:noFill/>
          <a:ln>
            <a:noFill/>
          </a:ln>
        </p:spPr>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0" name="Shape 180"/>
        <p:cNvGrpSpPr/>
        <p:nvPr/>
      </p:nvGrpSpPr>
      <p:grpSpPr>
        <a:xfrm>
          <a:off x="0" y="0"/>
          <a:ext cx="0" cy="0"/>
          <a:chOff x="0" y="0"/>
          <a:chExt cx="0" cy="0"/>
        </a:xfrm>
      </p:grpSpPr>
      <p:sp>
        <p:nvSpPr>
          <p:cNvPr id="181" name="Shape 18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Why Does This Happen?</a:t>
            </a:r>
            <a:endParaRPr/>
          </a:p>
        </p:txBody>
      </p:sp>
      <p:sp>
        <p:nvSpPr>
          <p:cNvPr id="182" name="Shape 18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rPr b="1" lang="en" sz="2400"/>
              <a:t>Classifier has seen too “pure” examples and have extracted not robust features, for instance -  “recognize any number on the picture and define class based on it”</a:t>
            </a:r>
            <a:endParaRPr b="1" sz="24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6" name="Shape 186"/>
        <p:cNvGrpSpPr/>
        <p:nvPr/>
      </p:nvGrpSpPr>
      <p:grpSpPr>
        <a:xfrm>
          <a:off x="0" y="0"/>
          <a:ext cx="0" cy="0"/>
          <a:chOff x="0" y="0"/>
          <a:chExt cx="0" cy="0"/>
        </a:xfrm>
      </p:grpSpPr>
      <p:sp>
        <p:nvSpPr>
          <p:cNvPr id="187" name="Shape 18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How to solve it?</a:t>
            </a:r>
            <a:endParaRPr/>
          </a:p>
        </p:txBody>
      </p:sp>
      <p:sp>
        <p:nvSpPr>
          <p:cNvPr id="188" name="Shape 18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81000" lvl="0" marL="457200" rtl="0">
              <a:spcBef>
                <a:spcPts val="0"/>
              </a:spcBef>
              <a:spcAft>
                <a:spcPts val="0"/>
              </a:spcAft>
              <a:buSzPts val="2400"/>
              <a:buAutoNum type="arabicPeriod"/>
            </a:pPr>
            <a:r>
              <a:rPr b="1" lang="en" sz="2400"/>
              <a:t>Start thinking as an attacker ourselves</a:t>
            </a:r>
            <a:endParaRPr b="1" sz="2400"/>
          </a:p>
          <a:p>
            <a:pPr indent="-381000" lvl="0" marL="457200" rtl="0">
              <a:spcBef>
                <a:spcPts val="0"/>
              </a:spcBef>
              <a:spcAft>
                <a:spcPts val="0"/>
              </a:spcAft>
              <a:buSzPts val="2400"/>
              <a:buAutoNum type="arabicPeriod"/>
            </a:pPr>
            <a:r>
              <a:rPr b="1" lang="en" sz="2400"/>
              <a:t>Generate adversarial examples</a:t>
            </a:r>
            <a:endParaRPr b="1" sz="2400"/>
          </a:p>
          <a:p>
            <a:pPr indent="-381000" lvl="0" marL="457200" rtl="0">
              <a:spcBef>
                <a:spcPts val="0"/>
              </a:spcBef>
              <a:spcAft>
                <a:spcPts val="0"/>
              </a:spcAft>
              <a:buSzPts val="2400"/>
              <a:buAutoNum type="arabicPeriod"/>
            </a:pPr>
            <a:r>
              <a:rPr b="1" lang="en" sz="2400"/>
              <a:t>Defend (train) classifier against these examples</a:t>
            </a:r>
            <a:endParaRPr b="1" sz="2400"/>
          </a:p>
          <a:p>
            <a:pPr indent="-381000" lvl="0" marL="457200" rtl="0">
              <a:spcBef>
                <a:spcPts val="0"/>
              </a:spcBef>
              <a:spcAft>
                <a:spcPts val="0"/>
              </a:spcAft>
              <a:buSzPts val="2400"/>
              <a:buAutoNum type="arabicPeriod"/>
            </a:pPr>
            <a:r>
              <a:rPr b="1" lang="en" sz="2400"/>
              <a:t>Go to step 1, repeat until accuracy doesn't degrade on adv. examples</a:t>
            </a:r>
            <a:endParaRPr b="1" sz="24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2" name="Shape 192"/>
        <p:cNvGrpSpPr/>
        <p:nvPr/>
      </p:nvGrpSpPr>
      <p:grpSpPr>
        <a:xfrm>
          <a:off x="0" y="0"/>
          <a:ext cx="0" cy="0"/>
          <a:chOff x="0" y="0"/>
          <a:chExt cx="0" cy="0"/>
        </a:xfrm>
      </p:grpSpPr>
      <p:sp>
        <p:nvSpPr>
          <p:cNvPr id="193" name="Shape 19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Problem specification</a:t>
            </a:r>
            <a:endParaRPr/>
          </a:p>
        </p:txBody>
      </p:sp>
      <p:sp>
        <p:nvSpPr>
          <p:cNvPr id="194" name="Shape 19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55600" lvl="0" marL="457200" rtl="0">
              <a:spcBef>
                <a:spcPts val="0"/>
              </a:spcBef>
              <a:spcAft>
                <a:spcPts val="0"/>
              </a:spcAft>
              <a:buSzPts val="2000"/>
              <a:buChar char="●"/>
            </a:pPr>
            <a:r>
              <a:rPr b="1" lang="en" sz="2000"/>
              <a:t>System receives banknote image (5, 10, 20, 50 euros only)</a:t>
            </a:r>
            <a:endParaRPr b="1" sz="2000"/>
          </a:p>
          <a:p>
            <a:pPr indent="-355600" lvl="0" marL="457200" rtl="0">
              <a:spcBef>
                <a:spcPts val="0"/>
              </a:spcBef>
              <a:spcAft>
                <a:spcPts val="0"/>
              </a:spcAft>
              <a:buSzPts val="2000"/>
              <a:buChar char="●"/>
            </a:pPr>
            <a:r>
              <a:rPr b="1" lang="en" sz="2000"/>
              <a:t>Image must have only 1 banknote </a:t>
            </a:r>
            <a:endParaRPr b="1" sz="2000"/>
          </a:p>
          <a:p>
            <a:pPr indent="-355600" lvl="0" marL="457200" rtl="0">
              <a:spcBef>
                <a:spcPts val="0"/>
              </a:spcBef>
              <a:spcAft>
                <a:spcPts val="0"/>
              </a:spcAft>
              <a:buSzPts val="2000"/>
              <a:buChar char="●"/>
            </a:pPr>
            <a:r>
              <a:rPr b="1" lang="en" sz="2000"/>
              <a:t>System classifies it into 4 categories</a:t>
            </a:r>
            <a:endParaRPr b="1" sz="2000"/>
          </a:p>
          <a:p>
            <a:pPr indent="-355600" lvl="0" marL="457200" rtl="0">
              <a:spcBef>
                <a:spcPts val="0"/>
              </a:spcBef>
              <a:spcAft>
                <a:spcPts val="0"/>
              </a:spcAft>
              <a:buSzPts val="2000"/>
              <a:buChar char="●"/>
            </a:pPr>
            <a:r>
              <a:rPr b="1" lang="en" sz="2000"/>
              <a:t>System is exposed to adversarial attacks </a:t>
            </a:r>
            <a:endParaRPr b="1" sz="2000"/>
          </a:p>
          <a:p>
            <a:pPr indent="-355600" lvl="0" marL="457200" rtl="0">
              <a:spcBef>
                <a:spcPts val="0"/>
              </a:spcBef>
              <a:spcAft>
                <a:spcPts val="0"/>
              </a:spcAft>
              <a:buSzPts val="2000"/>
              <a:buChar char="●"/>
            </a:pPr>
            <a:r>
              <a:rPr b="1" lang="en" sz="2000"/>
              <a:t>System must maintain high accuracy even on modified images</a:t>
            </a:r>
            <a:endParaRPr b="1" sz="20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8" name="Shape 198"/>
        <p:cNvGrpSpPr/>
        <p:nvPr/>
      </p:nvGrpSpPr>
      <p:grpSpPr>
        <a:xfrm>
          <a:off x="0" y="0"/>
          <a:ext cx="0" cy="0"/>
          <a:chOff x="0" y="0"/>
          <a:chExt cx="0" cy="0"/>
        </a:xfrm>
      </p:grpSpPr>
      <p:sp>
        <p:nvSpPr>
          <p:cNvPr id="199" name="Shape 19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Limitations:</a:t>
            </a:r>
            <a:endParaRPr/>
          </a:p>
        </p:txBody>
      </p:sp>
      <p:sp>
        <p:nvSpPr>
          <p:cNvPr id="200" name="Shape 20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55600" lvl="0" marL="457200" rtl="0">
              <a:lnSpc>
                <a:spcPct val="100000"/>
              </a:lnSpc>
              <a:spcBef>
                <a:spcPts val="0"/>
              </a:spcBef>
              <a:spcAft>
                <a:spcPts val="0"/>
              </a:spcAft>
              <a:buClr>
                <a:srgbClr val="494949"/>
              </a:buClr>
              <a:buSzPts val="2000"/>
              <a:buFont typeface="Lato"/>
              <a:buChar char="●"/>
            </a:pPr>
            <a:r>
              <a:rPr b="1" lang="en" sz="2000">
                <a:solidFill>
                  <a:srgbClr val="494949"/>
                </a:solidFill>
              </a:rPr>
              <a:t>All of the images are real banknotes (no counterfeit money available to us)</a:t>
            </a:r>
            <a:endParaRPr b="1" sz="2000">
              <a:solidFill>
                <a:srgbClr val="494949"/>
              </a:solidFill>
            </a:endParaRPr>
          </a:p>
          <a:p>
            <a:pPr indent="-355600" lvl="0" marL="457200" rtl="0">
              <a:lnSpc>
                <a:spcPct val="100000"/>
              </a:lnSpc>
              <a:spcBef>
                <a:spcPts val="0"/>
              </a:spcBef>
              <a:spcAft>
                <a:spcPts val="0"/>
              </a:spcAft>
              <a:buClr>
                <a:srgbClr val="494949"/>
              </a:buClr>
              <a:buSzPts val="2000"/>
              <a:buFont typeface="Lato"/>
              <a:buChar char="●"/>
            </a:pPr>
            <a:r>
              <a:rPr b="1" lang="en" sz="2000">
                <a:solidFill>
                  <a:srgbClr val="494949"/>
                </a:solidFill>
              </a:rPr>
              <a:t>We don't classify 100, 200 and 500 euros bills</a:t>
            </a:r>
            <a:endParaRPr b="1" sz="2000">
              <a:solidFill>
                <a:srgbClr val="494949"/>
              </a:solidFill>
            </a:endParaRPr>
          </a:p>
          <a:p>
            <a:pPr indent="-355600" lvl="0" marL="457200" rtl="0">
              <a:lnSpc>
                <a:spcPct val="100000"/>
              </a:lnSpc>
              <a:spcBef>
                <a:spcPts val="0"/>
              </a:spcBef>
              <a:spcAft>
                <a:spcPts val="0"/>
              </a:spcAft>
              <a:buClr>
                <a:srgbClr val="494949"/>
              </a:buClr>
              <a:buSzPts val="2000"/>
              <a:buFont typeface="Lato"/>
              <a:buChar char="●"/>
            </a:pPr>
            <a:r>
              <a:rPr b="1" lang="en" sz="2000">
                <a:solidFill>
                  <a:srgbClr val="494949"/>
                </a:solidFill>
              </a:rPr>
              <a:t>We have only euro banknotes in the dataset</a:t>
            </a:r>
            <a:endParaRPr b="1" sz="2000">
              <a:solidFill>
                <a:srgbClr val="494949"/>
              </a:solidFill>
            </a:endParaRPr>
          </a:p>
          <a:p>
            <a:pPr indent="0" lvl="0" marL="0" rtl="0">
              <a:spcBef>
                <a:spcPts val="0"/>
              </a:spcBef>
              <a:spcAft>
                <a:spcPts val="1600"/>
              </a:spcAft>
              <a:buNone/>
            </a:pPr>
            <a:r>
              <a:t/>
            </a:r>
            <a:endParaRPr b="1" sz="2000">
              <a:solidFill>
                <a:srgbClr val="494949"/>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